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4" r:id="rId1"/>
  </p:sldMasterIdLst>
  <p:notesMasterIdLst>
    <p:notesMasterId r:id="rId97"/>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Lst>
  <p:sldSz cx="9144000" cy="5143500" type="screen16x9"/>
  <p:notesSz cx="6858000" cy="9144000"/>
  <p:embeddedFontLst>
    <p:embeddedFont>
      <p:font typeface="Barlow" panose="00000500000000000000" pitchFamily="2" charset="0"/>
      <p:regular r:id="rId98"/>
      <p:bold r:id="rId99"/>
      <p:italic r:id="rId100"/>
      <p:boldItalic r:id="rId101"/>
    </p:embeddedFont>
    <p:embeddedFont>
      <p:font typeface="Barlow Light" panose="00000400000000000000" pitchFamily="2" charset="0"/>
      <p:regular r:id="rId102"/>
      <p:bold r:id="rId103"/>
      <p:italic r:id="rId104"/>
      <p:boldItalic r:id="rId105"/>
    </p:embeddedFont>
    <p:embeddedFont>
      <p:font typeface="Proxima Nova Semibold" panose="020B0604020202020204" charset="0"/>
      <p:regular r:id="rId106"/>
      <p:bold r:id="rId107"/>
      <p:boldItalic r:id="rId108"/>
    </p:embeddedFont>
    <p:embeddedFont>
      <p:font typeface="Raleway" pitchFamily="2" charset="0"/>
      <p:regular r:id="rId109"/>
      <p:bold r:id="rId110"/>
      <p:italic r:id="rId111"/>
      <p:boldItalic r:id="rId112"/>
    </p:embeddedFont>
    <p:embeddedFont>
      <p:font typeface="Raleway SemiBold" pitchFamily="2" charset="0"/>
      <p:regular r:id="rId113"/>
      <p:bold r:id="rId114"/>
      <p:italic r:id="rId115"/>
      <p:boldItalic r:id="rId116"/>
    </p:embeddedFont>
    <p:embeddedFont>
      <p:font typeface="Raleway Thin" pitchFamily="2" charset="0"/>
      <p:regular r:id="rId117"/>
      <p:bold r:id="rId118"/>
      <p:italic r:id="rId119"/>
      <p:boldItalic r:id="rId120"/>
    </p:embeddedFont>
    <p:embeddedFont>
      <p:font typeface="Roboto" panose="02000000000000000000" pitchFamily="2" charset="0"/>
      <p:regular r:id="rId121"/>
      <p:bold r:id="rId122"/>
      <p:italic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75" autoAdjust="0"/>
  </p:normalViewPr>
  <p:slideViewPr>
    <p:cSldViewPr snapToGrid="0">
      <p:cViewPr varScale="1">
        <p:scale>
          <a:sx n="162" d="100"/>
          <a:sy n="162" d="100"/>
        </p:scale>
        <p:origin x="174" y="30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0.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5.fntdata"/><Relationship Id="rId16" Type="http://schemas.openxmlformats.org/officeDocument/2006/relationships/slide" Target="slides/slide15.xml"/><Relationship Id="rId107" Type="http://schemas.openxmlformats.org/officeDocument/2006/relationships/font" Target="fonts/font1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123" Type="http://schemas.openxmlformats.org/officeDocument/2006/relationships/font" Target="fonts/font26.fntdata"/><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6.fntdata"/><Relationship Id="rId118" Type="http://schemas.openxmlformats.org/officeDocument/2006/relationships/font" Target="fonts/font21.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6.fntdata"/><Relationship Id="rId108" Type="http://schemas.openxmlformats.org/officeDocument/2006/relationships/font" Target="fonts/font11.fntdata"/><Relationship Id="rId124" Type="http://schemas.openxmlformats.org/officeDocument/2006/relationships/font" Target="fonts/font2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7.fntdata"/><Relationship Id="rId119" Type="http://schemas.openxmlformats.org/officeDocument/2006/relationships/font" Target="fonts/font22.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font" Target="fonts/font7.fntdata"/><Relationship Id="rId120" Type="http://schemas.openxmlformats.org/officeDocument/2006/relationships/font" Target="fonts/font23.fntdata"/><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3.fntdata"/><Relationship Id="rId115"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121" Type="http://schemas.openxmlformats.org/officeDocument/2006/relationships/font" Target="fonts/font2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9.fntdata"/><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122"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atlassian.com/continuous-delivery/software-testing/types-of-software-testin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xd.adobe.com/ideas/process/user-testin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s://lms.clarusway.com/mod/lesson/view.php?id=950" TargetMode="External"/><Relationship Id="rId3" Type="http://schemas.openxmlformats.org/officeDocument/2006/relationships/hyperlink" Target="https://lms.clarusway.com/mod/lesson/view.php?id=945" TargetMode="External"/><Relationship Id="rId7" Type="http://schemas.openxmlformats.org/officeDocument/2006/relationships/hyperlink" Target="https://lms.clarusway.com/mod/lesson/view.php?id=949"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lms.clarusway.com/mod/lesson/view.php?id=948" TargetMode="External"/><Relationship Id="rId5" Type="http://schemas.openxmlformats.org/officeDocument/2006/relationships/hyperlink" Target="https://lms.clarusway.com/mod/lesson/view.php?id=947" TargetMode="External"/><Relationship Id="rId4" Type="http://schemas.openxmlformats.org/officeDocument/2006/relationships/hyperlink" Target="https://lms.clarusway.com/mod/lesson/view.php?id=946"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f701af75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 name="Google Shape;49;gf701af75ed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800">
                <a:highlight>
                  <a:srgbClr val="FFFFFF"/>
                </a:highlight>
              </a:rPr>
              <a:t>Hello everyone,</a:t>
            </a:r>
            <a:endParaRPr sz="1800">
              <a:highlight>
                <a:srgbClr val="FFFFFF"/>
              </a:highlight>
            </a:endParaRPr>
          </a:p>
          <a:p>
            <a:pPr marL="0" lvl="0" indent="0" algn="l" rtl="0">
              <a:lnSpc>
                <a:spcPct val="100000"/>
              </a:lnSpc>
              <a:spcBef>
                <a:spcPts val="0"/>
              </a:spcBef>
              <a:spcAft>
                <a:spcPts val="0"/>
              </a:spcAft>
              <a:buSzPts val="1400"/>
              <a:buNone/>
            </a:pPr>
            <a:r>
              <a:rPr lang="tr-TR" sz="1800">
                <a:highlight>
                  <a:srgbClr val="FFFFFF"/>
                </a:highlight>
              </a:rPr>
              <a:t>How are you</a:t>
            </a:r>
            <a:endParaRPr sz="1800">
              <a:highlight>
                <a:srgbClr val="FFFFFF"/>
              </a:highlight>
            </a:endParaRPr>
          </a:p>
          <a:p>
            <a:pPr marL="0" lvl="0" indent="0" algn="l" rtl="0">
              <a:lnSpc>
                <a:spcPct val="100000"/>
              </a:lnSpc>
              <a:spcBef>
                <a:spcPts val="0"/>
              </a:spcBef>
              <a:spcAft>
                <a:spcPts val="0"/>
              </a:spcAft>
              <a:buSzPts val="1400"/>
              <a:buNone/>
            </a:pPr>
            <a:r>
              <a:rPr lang="tr-TR" sz="1800">
                <a:highlight>
                  <a:srgbClr val="FFFFFF"/>
                </a:highlight>
              </a:rPr>
              <a:t>normally this class is planned to instructor Jamil but he has a flu</a:t>
            </a:r>
            <a:endParaRPr sz="1800">
              <a:highlight>
                <a:srgbClr val="FFFFFF"/>
              </a:highlight>
            </a:endParaRPr>
          </a:p>
          <a:p>
            <a:pPr marL="0" lvl="0" indent="0" algn="l" rtl="0">
              <a:lnSpc>
                <a:spcPct val="100000"/>
              </a:lnSpc>
              <a:spcBef>
                <a:spcPts val="0"/>
              </a:spcBef>
              <a:spcAft>
                <a:spcPts val="0"/>
              </a:spcAft>
              <a:buSzPts val="1400"/>
              <a:buNone/>
            </a:pPr>
            <a:r>
              <a:rPr lang="tr-TR" sz="1800">
                <a:highlight>
                  <a:srgbClr val="FFFFFF"/>
                </a:highlight>
              </a:rPr>
              <a:t>And I am the substitute teacher. </a:t>
            </a:r>
            <a:endParaRPr sz="1800">
              <a:highlight>
                <a:srgbClr val="FFFFFF"/>
              </a:highlight>
            </a:endParaRPr>
          </a:p>
          <a:p>
            <a:pPr marL="0" lvl="0" indent="0" algn="l" rtl="0">
              <a:lnSpc>
                <a:spcPct val="100000"/>
              </a:lnSpc>
              <a:spcBef>
                <a:spcPts val="0"/>
              </a:spcBef>
              <a:spcAft>
                <a:spcPts val="0"/>
              </a:spcAft>
              <a:buSzPts val="1400"/>
              <a:buNone/>
            </a:pPr>
            <a:r>
              <a:rPr lang="tr-TR" sz="1800">
                <a:highlight>
                  <a:srgbClr val="FFFFFF"/>
                </a:highlight>
              </a:rPr>
              <a:t>But no problem I hope we will have a nice class today.</a:t>
            </a:r>
            <a:endParaRPr sz="1800">
              <a:highlight>
                <a:srgbClr val="FFFFFF"/>
              </a:highlight>
            </a:endParaRPr>
          </a:p>
          <a:p>
            <a:pPr marL="0" lvl="0" indent="0" algn="l" rtl="0">
              <a:lnSpc>
                <a:spcPct val="100000"/>
              </a:lnSpc>
              <a:spcBef>
                <a:spcPts val="0"/>
              </a:spcBef>
              <a:spcAft>
                <a:spcPts val="0"/>
              </a:spcAft>
              <a:buSzPts val="1400"/>
              <a:buNone/>
            </a:pPr>
            <a:r>
              <a:rPr lang="tr-TR" sz="1800">
                <a:highlight>
                  <a:srgbClr val="FFFFFF"/>
                </a:highlight>
              </a:rPr>
              <a:t>Let me introduce my self:</a:t>
            </a:r>
            <a:endParaRPr sz="1800">
              <a:highlight>
                <a:srgbClr val="FFFFFF"/>
              </a:highlight>
            </a:endParaRPr>
          </a:p>
          <a:p>
            <a:pPr marL="0" lvl="0" indent="0" algn="l" rtl="0">
              <a:lnSpc>
                <a:spcPct val="100000"/>
              </a:lnSpc>
              <a:spcBef>
                <a:spcPts val="0"/>
              </a:spcBef>
              <a:spcAft>
                <a:spcPts val="0"/>
              </a:spcAft>
              <a:buSzPts val="1400"/>
              <a:buNone/>
            </a:pPr>
            <a:r>
              <a:rPr lang="tr-TR" sz="1800">
                <a:highlight>
                  <a:srgbClr val="FFFFFF"/>
                </a:highlight>
              </a:rPr>
              <a:t>I am Jacob</a:t>
            </a:r>
            <a:endParaRPr sz="1800">
              <a:highlight>
                <a:srgbClr val="FFFFFF"/>
              </a:highlight>
            </a:endParaRPr>
          </a:p>
          <a:p>
            <a:pPr marL="0" lvl="0" indent="0" algn="l" rtl="0">
              <a:lnSpc>
                <a:spcPct val="100000"/>
              </a:lnSpc>
              <a:spcBef>
                <a:spcPts val="0"/>
              </a:spcBef>
              <a:spcAft>
                <a:spcPts val="0"/>
              </a:spcAft>
              <a:buSzPts val="1400"/>
              <a:buNone/>
            </a:pPr>
            <a:r>
              <a:rPr lang="tr-TR" sz="1800">
                <a:highlight>
                  <a:srgbClr val="FFFFFF"/>
                </a:highlight>
              </a:rPr>
              <a:t>I am working remotely in a software company in marketing department.</a:t>
            </a:r>
            <a:endParaRPr sz="1800">
              <a:highlight>
                <a:srgbClr val="FFFFFF"/>
              </a:highlight>
            </a:endParaRPr>
          </a:p>
          <a:p>
            <a:pPr marL="0" lvl="0" indent="0" algn="l" rtl="0">
              <a:lnSpc>
                <a:spcPct val="100000"/>
              </a:lnSpc>
              <a:spcBef>
                <a:spcPts val="0"/>
              </a:spcBef>
              <a:spcAft>
                <a:spcPts val="0"/>
              </a:spcAft>
              <a:buSzPts val="1400"/>
              <a:buNone/>
            </a:pPr>
            <a:r>
              <a:rPr lang="tr-TR" sz="1800">
                <a:highlight>
                  <a:srgbClr val="FFFFFF"/>
                </a:highlight>
              </a:rPr>
              <a:t>And I am also working, we can say part time, in clarusway.</a:t>
            </a:r>
            <a:endParaRPr sz="1800">
              <a:highlight>
                <a:srgbClr val="FFFFFF"/>
              </a:highlight>
            </a:endParaRPr>
          </a:p>
          <a:p>
            <a:pPr marL="0" lvl="0" indent="0" algn="l" rtl="0">
              <a:lnSpc>
                <a:spcPct val="100000"/>
              </a:lnSpc>
              <a:spcBef>
                <a:spcPts val="0"/>
              </a:spcBef>
              <a:spcAft>
                <a:spcPts val="0"/>
              </a:spcAft>
              <a:buSzPts val="1400"/>
              <a:buNone/>
            </a:pPr>
            <a:endParaRPr sz="1800">
              <a:highlight>
                <a:srgbClr val="FFFFFF"/>
              </a:highlight>
            </a:endParaRPr>
          </a:p>
          <a:p>
            <a:pPr marL="0" lvl="0" indent="0" algn="l" rtl="0">
              <a:lnSpc>
                <a:spcPct val="100000"/>
              </a:lnSpc>
              <a:spcBef>
                <a:spcPts val="0"/>
              </a:spcBef>
              <a:spcAft>
                <a:spcPts val="0"/>
              </a:spcAft>
              <a:buSzPts val="1400"/>
              <a:buNone/>
            </a:pPr>
            <a:endParaRPr sz="1800">
              <a:highlight>
                <a:srgbClr val="FFFFFF"/>
              </a:highlight>
            </a:endParaRPr>
          </a:p>
          <a:p>
            <a:pPr marL="0" lvl="0" indent="0" algn="l" rtl="0">
              <a:lnSpc>
                <a:spcPct val="100000"/>
              </a:lnSpc>
              <a:spcBef>
                <a:spcPts val="0"/>
              </a:spcBef>
              <a:spcAft>
                <a:spcPts val="0"/>
              </a:spcAft>
              <a:buSzPts val="1400"/>
              <a:buNone/>
            </a:pPr>
            <a:endParaRPr sz="1800">
              <a:highlight>
                <a:srgbClr val="FFFFFF"/>
              </a:highlight>
            </a:endParaRPr>
          </a:p>
          <a:p>
            <a:pPr marL="0" lvl="0" indent="0" algn="l" rtl="0">
              <a:lnSpc>
                <a:spcPct val="100000"/>
              </a:lnSpc>
              <a:spcBef>
                <a:spcPts val="0"/>
              </a:spcBef>
              <a:spcAft>
                <a:spcPts val="0"/>
              </a:spcAft>
              <a:buSzPts val="1400"/>
              <a:buNone/>
            </a:pPr>
            <a:endParaRPr sz="1800">
              <a:highlight>
                <a:srgbClr val="FFFFFF"/>
              </a:highlight>
            </a:endParaRPr>
          </a:p>
          <a:p>
            <a:pPr marL="0" lvl="0" indent="0" algn="l" rtl="0">
              <a:lnSpc>
                <a:spcPct val="100000"/>
              </a:lnSpc>
              <a:spcBef>
                <a:spcPts val="0"/>
              </a:spcBef>
              <a:spcAft>
                <a:spcPts val="0"/>
              </a:spcAft>
              <a:buSzPts val="1400"/>
              <a:buNone/>
            </a:pPr>
            <a:endParaRPr sz="1800">
              <a:highlight>
                <a:srgbClr val="FFFFFF"/>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f701af75ed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f701af75ed_1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tr-TR" sz="1450" b="1">
                <a:solidFill>
                  <a:srgbClr val="373A3C"/>
                </a:solidFill>
                <a:highlight>
                  <a:srgbClr val="00FF00"/>
                </a:highlight>
              </a:rPr>
              <a:t>There are various phases within SDLC, and each phase has its own different process and activity. This helps the development team to design, create and deliver a high-quality product.</a:t>
            </a:r>
            <a:endParaRPr sz="1800" b="1">
              <a:highlight>
                <a:srgbClr val="00FF00"/>
              </a:highlight>
            </a:endParaRPr>
          </a:p>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SzPts val="1400"/>
              <a:buNone/>
            </a:pPr>
            <a:r>
              <a:rPr lang="tr-TR" sz="1800"/>
              <a:t>The software development process consists of stages based on timing and divided into content. </a:t>
            </a:r>
            <a:endParaRPr sz="1800"/>
          </a:p>
          <a:p>
            <a:pPr marL="0" lvl="0" indent="0" algn="ctr" rtl="0">
              <a:lnSpc>
                <a:spcPct val="100000"/>
              </a:lnSpc>
              <a:spcBef>
                <a:spcPts val="0"/>
              </a:spcBef>
              <a:spcAft>
                <a:spcPts val="0"/>
              </a:spcAft>
              <a:buSzPts val="1400"/>
              <a:buNone/>
            </a:pPr>
            <a:r>
              <a:rPr lang="tr-TR" sz="1800"/>
              <a:t>In this way, the software is developed in a planned way.</a:t>
            </a: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f701af75ed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f701af75ed_1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tr-TR" sz="1800"/>
              <a:t>Now, when we look at a software development process in general, you can see a structure like this.</a:t>
            </a:r>
            <a:endParaRPr sz="1800"/>
          </a:p>
          <a:p>
            <a:pPr marL="0" lvl="0" indent="0" algn="ctr" rtl="0">
              <a:lnSpc>
                <a:spcPct val="100000"/>
              </a:lnSpc>
              <a:spcBef>
                <a:spcPts val="0"/>
              </a:spcBef>
              <a:spcAft>
                <a:spcPts val="0"/>
              </a:spcAft>
              <a:buSzPts val="1400"/>
              <a:buNone/>
            </a:pPr>
            <a:r>
              <a:rPr lang="tr-TR" sz="1800"/>
              <a:t> It starts from analysis, continues until design, implementation, testing, development and updating, so does it stop here? no</a:t>
            </a:r>
            <a:endParaRPr sz="1800"/>
          </a:p>
          <a:p>
            <a:pPr marL="0" lvl="0" indent="0" algn="ctr" rtl="0">
              <a:lnSpc>
                <a:spcPct val="100000"/>
              </a:lnSpc>
              <a:spcBef>
                <a:spcPts val="0"/>
              </a:spcBef>
              <a:spcAft>
                <a:spcPts val="0"/>
              </a:spcAft>
              <a:buSzPts val="1400"/>
              <a:buNone/>
            </a:pPr>
            <a:r>
              <a:rPr lang="tr-TR" sz="1800"/>
              <a:t>As you can see in the slide, SDLC is in the form of a cycle, the Process continues one after the other.</a:t>
            </a:r>
            <a:endParaRPr sz="1800"/>
          </a:p>
          <a:p>
            <a:pPr marL="0" lvl="0" indent="0" algn="ctr" rtl="0">
              <a:lnSpc>
                <a:spcPct val="100000"/>
              </a:lnSpc>
              <a:spcBef>
                <a:spcPts val="0"/>
              </a:spcBef>
              <a:spcAft>
                <a:spcPts val="0"/>
              </a:spcAft>
              <a:buClr>
                <a:schemeClr val="dk1"/>
              </a:buClr>
              <a:buSzPts val="1100"/>
              <a:buFont typeface="Arial"/>
              <a:buNone/>
            </a:pPr>
            <a:r>
              <a:rPr lang="tr-TR" sz="1800"/>
              <a:t>Well, if I ask a question like this:</a:t>
            </a:r>
            <a:endParaRPr sz="1800"/>
          </a:p>
          <a:p>
            <a:pPr marL="0" lvl="0" indent="0" algn="ctr" rtl="0">
              <a:lnSpc>
                <a:spcPct val="100000"/>
              </a:lnSpc>
              <a:spcBef>
                <a:spcPts val="0"/>
              </a:spcBef>
              <a:spcAft>
                <a:spcPts val="0"/>
              </a:spcAft>
              <a:buClr>
                <a:schemeClr val="dk1"/>
              </a:buClr>
              <a:buSzPts val="1100"/>
              <a:buFont typeface="Arial"/>
              <a:buNone/>
            </a:pPr>
            <a:r>
              <a:rPr lang="tr-TR" sz="1800" b="1">
                <a:highlight>
                  <a:srgbClr val="FFFF00"/>
                </a:highlight>
              </a:rPr>
              <a:t>Q</a:t>
            </a:r>
            <a:r>
              <a:rPr lang="tr-TR" sz="1800">
                <a:highlight>
                  <a:srgbClr val="FFFF00"/>
                </a:highlight>
              </a:rPr>
              <a:t> according to you Why do you think such a process was shown as a loop?</a:t>
            </a:r>
            <a:endParaRPr sz="1800">
              <a:highlight>
                <a:srgbClr val="FFFF00"/>
              </a:highlight>
            </a:endParaRPr>
          </a:p>
          <a:p>
            <a:pPr marL="0" lvl="0" indent="0" algn="ctr" rtl="0">
              <a:lnSpc>
                <a:spcPct val="100000"/>
              </a:lnSpc>
              <a:spcBef>
                <a:spcPts val="0"/>
              </a:spcBef>
              <a:spcAft>
                <a:spcPts val="0"/>
              </a:spcAft>
              <a:buClr>
                <a:schemeClr val="dk1"/>
              </a:buClr>
              <a:buSzPts val="1100"/>
              <a:buFont typeface="Arial"/>
              <a:buNone/>
            </a:pPr>
            <a:r>
              <a:rPr lang="tr-TR" sz="1800"/>
              <a:t>You can write the answers in the </a:t>
            </a:r>
            <a:r>
              <a:rPr lang="tr-TR" sz="1800" b="1"/>
              <a:t>Class chat.</a:t>
            </a:r>
            <a:endParaRPr sz="1800" b="1"/>
          </a:p>
          <a:p>
            <a:pPr marL="0" lvl="0" indent="0" algn="ctr" rtl="0">
              <a:lnSpc>
                <a:spcPct val="100000"/>
              </a:lnSpc>
              <a:spcBef>
                <a:spcPts val="0"/>
              </a:spcBef>
              <a:spcAft>
                <a:spcPts val="0"/>
              </a:spcAft>
              <a:buClr>
                <a:schemeClr val="dk1"/>
              </a:buClr>
              <a:buSzPts val="1400"/>
              <a:buFont typeface="Arial"/>
              <a:buNone/>
            </a:pPr>
            <a:r>
              <a:rPr lang="tr-TR" sz="1800">
                <a:solidFill>
                  <a:schemeClr val="dk1"/>
                </a:solidFill>
                <a:highlight>
                  <a:schemeClr val="accent4"/>
                </a:highlight>
              </a:rPr>
              <a:t>(answer is in next slide)</a:t>
            </a:r>
            <a:endParaRPr sz="1800">
              <a:solidFill>
                <a:schemeClr val="dk1"/>
              </a:solidFill>
              <a:highlight>
                <a:schemeClr val="accent4"/>
              </a:highlight>
            </a:endParaRPr>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f701af75ed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f701af75ed_1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3A3F50"/>
              </a:buClr>
              <a:buSzPts val="1400"/>
              <a:buFont typeface="Arial"/>
              <a:buNone/>
            </a:pPr>
            <a:r>
              <a:rPr lang="tr-TR" sz="1800">
                <a:solidFill>
                  <a:srgbClr val="3A3F50"/>
                </a:solidFill>
              </a:rPr>
              <a:t>thanks for your answers.</a:t>
            </a:r>
            <a:endParaRPr sz="1800" b="1">
              <a:solidFill>
                <a:srgbClr val="3A3F50"/>
              </a:solidFill>
              <a:highlight>
                <a:srgbClr val="FFFF00"/>
              </a:highlight>
            </a:endParaRPr>
          </a:p>
          <a:p>
            <a:pPr marL="0" lvl="0" indent="0" algn="ctr" rtl="0">
              <a:spcBef>
                <a:spcPts val="0"/>
              </a:spcBef>
              <a:spcAft>
                <a:spcPts val="0"/>
              </a:spcAft>
              <a:buClr>
                <a:srgbClr val="3A3F50"/>
              </a:buClr>
              <a:buSzPts val="1100"/>
              <a:buFont typeface="Arial"/>
              <a:buNone/>
            </a:pPr>
            <a:r>
              <a:rPr lang="tr-TR" sz="1800" b="1">
                <a:solidFill>
                  <a:srgbClr val="3A3F50"/>
                </a:solidFill>
                <a:highlight>
                  <a:srgbClr val="FFFF00"/>
                </a:highlight>
              </a:rPr>
              <a:t>A </a:t>
            </a:r>
            <a:r>
              <a:rPr lang="tr-TR" sz="1800">
                <a:solidFill>
                  <a:schemeClr val="dk1"/>
                </a:solidFill>
              </a:rPr>
              <a:t>For example the software</a:t>
            </a:r>
            <a:r>
              <a:rPr lang="tr-TR" sz="1800">
                <a:solidFill>
                  <a:srgbClr val="3A3F50"/>
                </a:solidFill>
              </a:rPr>
              <a:t>It is not a product that </a:t>
            </a:r>
            <a:r>
              <a:rPr lang="tr-TR" sz="1800">
                <a:solidFill>
                  <a:schemeClr val="dk1"/>
                </a:solidFill>
              </a:rPr>
              <a:t> was made once 20 years ago and there is no need to do anything again! It is not a product we can call friends.</a:t>
            </a:r>
            <a:endParaRPr sz="1800">
              <a:solidFill>
                <a:schemeClr val="dk1"/>
              </a:solidFill>
            </a:endParaRPr>
          </a:p>
          <a:p>
            <a:pPr marL="0" lvl="0" indent="0" algn="ctr" rtl="0">
              <a:spcBef>
                <a:spcPts val="0"/>
              </a:spcBef>
              <a:spcAft>
                <a:spcPts val="0"/>
              </a:spcAft>
              <a:buClr>
                <a:srgbClr val="3A3F50"/>
              </a:buClr>
              <a:buSzPts val="1100"/>
              <a:buFont typeface="Arial"/>
              <a:buNone/>
            </a:pPr>
            <a:r>
              <a:rPr lang="tr-TR" sz="1800">
                <a:solidFill>
                  <a:schemeClr val="dk1"/>
                </a:solidFill>
              </a:rPr>
              <a:t>The software must be </a:t>
            </a:r>
            <a:r>
              <a:rPr lang="tr-TR" sz="1800">
                <a:solidFill>
                  <a:schemeClr val="dk1"/>
                </a:solidFill>
                <a:highlight>
                  <a:srgbClr val="00FF00"/>
                </a:highlight>
              </a:rPr>
              <a:t>updated and renewed</a:t>
            </a:r>
            <a:r>
              <a:rPr lang="tr-TR" sz="1800">
                <a:solidFill>
                  <a:schemeClr val="dk1"/>
                </a:solidFill>
              </a:rPr>
              <a:t> in the light of changing needs or technologies.</a:t>
            </a:r>
            <a:endParaRPr sz="1800">
              <a:solidFill>
                <a:schemeClr val="dk1"/>
              </a:solidFill>
            </a:endParaRPr>
          </a:p>
          <a:p>
            <a:pPr marL="0" lvl="0" indent="0" algn="ctr" rtl="0">
              <a:spcBef>
                <a:spcPts val="0"/>
              </a:spcBef>
              <a:spcAft>
                <a:spcPts val="0"/>
              </a:spcAft>
              <a:buClr>
                <a:schemeClr val="dk1"/>
              </a:buClr>
              <a:buSzPts val="1100"/>
              <a:buFont typeface="Arial"/>
              <a:buNone/>
            </a:pPr>
            <a:r>
              <a:rPr lang="tr-TR" sz="1800">
                <a:solidFill>
                  <a:schemeClr val="dk1"/>
                </a:solidFill>
              </a:rPr>
              <a:t>Or </a:t>
            </a:r>
            <a:r>
              <a:rPr lang="tr-TR" sz="1800">
                <a:solidFill>
                  <a:schemeClr val="dk1"/>
                </a:solidFill>
                <a:highlight>
                  <a:srgbClr val="00FF00"/>
                </a:highlight>
              </a:rPr>
              <a:t>bugs </a:t>
            </a:r>
            <a:r>
              <a:rPr lang="tr-TR" sz="1800">
                <a:solidFill>
                  <a:schemeClr val="dk1"/>
                </a:solidFill>
              </a:rPr>
              <a:t>may occur by time during use. These may need to be fixed. We often call them patches. For example, if those of you who play games on the computer know very well. </a:t>
            </a:r>
            <a:endParaRPr sz="1800">
              <a:solidFill>
                <a:schemeClr val="dk1"/>
              </a:solidFill>
            </a:endParaRPr>
          </a:p>
          <a:p>
            <a:pPr marL="0" lvl="0" indent="0" algn="ctr" rtl="0">
              <a:spcBef>
                <a:spcPts val="0"/>
              </a:spcBef>
              <a:spcAft>
                <a:spcPts val="0"/>
              </a:spcAft>
              <a:buClr>
                <a:schemeClr val="dk1"/>
              </a:buClr>
              <a:buSzPts val="1100"/>
              <a:buFont typeface="Arial"/>
              <a:buNone/>
            </a:pPr>
            <a:r>
              <a:rPr lang="tr-TR" sz="1800">
                <a:solidFill>
                  <a:schemeClr val="dk1"/>
                </a:solidFill>
                <a:highlight>
                  <a:schemeClr val="accent4"/>
                </a:highlight>
              </a:rPr>
              <a:t>Is there any one who plays Football manager?</a:t>
            </a:r>
            <a:endParaRPr sz="1800">
              <a:solidFill>
                <a:schemeClr val="dk1"/>
              </a:solidFill>
              <a:highlight>
                <a:schemeClr val="accent4"/>
              </a:highlight>
            </a:endParaRPr>
          </a:p>
          <a:p>
            <a:pPr marL="0" lvl="0" indent="0" algn="ctr" rtl="0">
              <a:spcBef>
                <a:spcPts val="0"/>
              </a:spcBef>
              <a:spcAft>
                <a:spcPts val="0"/>
              </a:spcAft>
              <a:buClr>
                <a:schemeClr val="dk1"/>
              </a:buClr>
              <a:buSzPts val="1100"/>
              <a:buFont typeface="Arial"/>
              <a:buNone/>
            </a:pPr>
            <a:r>
              <a:rPr lang="tr-TR" sz="1800">
                <a:solidFill>
                  <a:schemeClr val="dk1"/>
                </a:solidFill>
                <a:highlight>
                  <a:schemeClr val="accent4"/>
                </a:highlight>
              </a:rPr>
              <a:t>At the beginning of the football season new game is released and called football manager 2021.v1</a:t>
            </a:r>
            <a:endParaRPr sz="1800">
              <a:solidFill>
                <a:schemeClr val="dk1"/>
              </a:solidFill>
              <a:highlight>
                <a:schemeClr val="accent4"/>
              </a:highlight>
            </a:endParaRPr>
          </a:p>
          <a:p>
            <a:pPr marL="0" lvl="0" indent="0" algn="ctr" rtl="0">
              <a:spcBef>
                <a:spcPts val="0"/>
              </a:spcBef>
              <a:spcAft>
                <a:spcPts val="0"/>
              </a:spcAft>
              <a:buClr>
                <a:schemeClr val="dk1"/>
              </a:buClr>
              <a:buSzPts val="1100"/>
              <a:buFont typeface="Arial"/>
              <a:buNone/>
            </a:pPr>
            <a:endParaRPr sz="1800">
              <a:solidFill>
                <a:schemeClr val="dk1"/>
              </a:solidFill>
              <a:highlight>
                <a:schemeClr val="accent4"/>
              </a:highlight>
            </a:endParaRPr>
          </a:p>
          <a:p>
            <a:pPr marL="0" lvl="0" indent="0" algn="l" rtl="0">
              <a:spcBef>
                <a:spcPts val="0"/>
              </a:spcBef>
              <a:spcAft>
                <a:spcPts val="0"/>
              </a:spcAft>
              <a:buClr>
                <a:schemeClr val="dk1"/>
              </a:buClr>
              <a:buSzPts val="1100"/>
              <a:buFont typeface="Arial"/>
              <a:buNone/>
            </a:pPr>
            <a:r>
              <a:rPr lang="tr-TR" sz="1800">
                <a:solidFill>
                  <a:schemeClr val="dk1"/>
                </a:solidFill>
                <a:highlight>
                  <a:schemeClr val="accent4"/>
                </a:highlight>
              </a:rPr>
              <a:t>There are sometimes some problems occur  in the game for example training programme is not really works. So the developers fixes it than a new release is published with a name  </a:t>
            </a:r>
            <a:r>
              <a:rPr lang="tr-TR" sz="1800">
                <a:solidFill>
                  <a:srgbClr val="3A3F50"/>
                </a:solidFill>
                <a:highlight>
                  <a:schemeClr val="accent4"/>
                </a:highlight>
              </a:rPr>
              <a:t>FM 2021.v2.</a:t>
            </a:r>
            <a:endParaRPr sz="1800">
              <a:solidFill>
                <a:srgbClr val="3A3F50"/>
              </a:solidFill>
              <a:highlight>
                <a:schemeClr val="accent4"/>
              </a:highlight>
            </a:endParaRPr>
          </a:p>
          <a:p>
            <a:pPr marL="0" lvl="0" indent="0" algn="l" rtl="0">
              <a:spcBef>
                <a:spcPts val="0"/>
              </a:spcBef>
              <a:spcAft>
                <a:spcPts val="0"/>
              </a:spcAft>
              <a:buClr>
                <a:schemeClr val="dk1"/>
              </a:buClr>
              <a:buSzPts val="1100"/>
              <a:buFont typeface="Arial"/>
              <a:buNone/>
            </a:pPr>
            <a:endParaRPr sz="1800">
              <a:solidFill>
                <a:srgbClr val="3A3F50"/>
              </a:solidFill>
              <a:highlight>
                <a:schemeClr val="accent4"/>
              </a:highlight>
            </a:endParaRPr>
          </a:p>
          <a:p>
            <a:pPr marL="0" lvl="0" indent="0" algn="ctr" rtl="0">
              <a:spcBef>
                <a:spcPts val="0"/>
              </a:spcBef>
              <a:spcAft>
                <a:spcPts val="0"/>
              </a:spcAft>
              <a:buClr>
                <a:schemeClr val="dk1"/>
              </a:buClr>
              <a:buSzPts val="1100"/>
              <a:buFont typeface="Arial"/>
              <a:buNone/>
            </a:pPr>
            <a:r>
              <a:rPr lang="tr-TR" sz="1800">
                <a:solidFill>
                  <a:srgbClr val="3A3F50"/>
                </a:solidFill>
                <a:highlight>
                  <a:schemeClr val="accent4"/>
                </a:highlight>
              </a:rPr>
              <a:t>After this at the at the half of season new transfers are made. So a new patch is published for the new transfers so this is called for example FM 2021.v2.02</a:t>
            </a:r>
            <a:endParaRPr sz="1800">
              <a:solidFill>
                <a:srgbClr val="3A3F50"/>
              </a:solidFill>
              <a:highlight>
                <a:schemeClr val="accent4"/>
              </a:highlight>
            </a:endParaRPr>
          </a:p>
          <a:p>
            <a:pPr marL="0" lvl="0" indent="0" algn="ctr" rtl="0">
              <a:spcBef>
                <a:spcPts val="0"/>
              </a:spcBef>
              <a:spcAft>
                <a:spcPts val="0"/>
              </a:spcAft>
              <a:buClr>
                <a:schemeClr val="dk1"/>
              </a:buClr>
              <a:buSzPts val="1100"/>
              <a:buFont typeface="Arial"/>
              <a:buNone/>
            </a:pPr>
            <a:endParaRPr sz="1800">
              <a:solidFill>
                <a:srgbClr val="3A3F50"/>
              </a:solidFill>
              <a:highlight>
                <a:srgbClr val="FF4D4D"/>
              </a:highlight>
            </a:endParaRPr>
          </a:p>
          <a:p>
            <a:pPr marL="0" lvl="0" indent="0" algn="ctr" rtl="0">
              <a:spcBef>
                <a:spcPts val="0"/>
              </a:spcBef>
              <a:spcAft>
                <a:spcPts val="0"/>
              </a:spcAft>
              <a:buClr>
                <a:srgbClr val="3A3F50"/>
              </a:buClr>
              <a:buSzPts val="1100"/>
              <a:buFont typeface="Arial"/>
              <a:buNone/>
            </a:pPr>
            <a:r>
              <a:rPr lang="tr-TR" sz="1800">
                <a:solidFill>
                  <a:schemeClr val="dk1"/>
                </a:solidFill>
              </a:rPr>
              <a:t>We can call this </a:t>
            </a:r>
            <a:r>
              <a:rPr lang="tr-TR" sz="1400">
                <a:solidFill>
                  <a:schemeClr val="dk1"/>
                </a:solidFill>
              </a:rPr>
              <a:t>(major version - intermediate version - correction (patch)).</a:t>
            </a:r>
            <a:endParaRPr sz="1400">
              <a:solidFill>
                <a:schemeClr val="dk1"/>
              </a:solidFill>
            </a:endParaRPr>
          </a:p>
          <a:p>
            <a:pPr marL="0" lvl="0" indent="0" algn="ctr" rtl="0">
              <a:spcBef>
                <a:spcPts val="0"/>
              </a:spcBef>
              <a:spcAft>
                <a:spcPts val="0"/>
              </a:spcAft>
              <a:buClr>
                <a:srgbClr val="3A3F50"/>
              </a:buClr>
              <a:buSzPts val="1100"/>
              <a:buFont typeface="Arial"/>
              <a:buNone/>
            </a:pPr>
            <a:endParaRPr sz="1400">
              <a:solidFill>
                <a:schemeClr val="dk1"/>
              </a:solidFill>
            </a:endParaRPr>
          </a:p>
          <a:p>
            <a:pPr marL="0" lvl="0" indent="0" algn="ctr" rtl="0">
              <a:spcBef>
                <a:spcPts val="0"/>
              </a:spcBef>
              <a:spcAft>
                <a:spcPts val="0"/>
              </a:spcAft>
              <a:buClr>
                <a:srgbClr val="3A3F50"/>
              </a:buClr>
              <a:buSzPts val="1100"/>
              <a:buFont typeface="Arial"/>
              <a:buNone/>
            </a:pPr>
            <a:endParaRPr sz="1800">
              <a:solidFill>
                <a:schemeClr val="dk1"/>
              </a:solidFill>
            </a:endParaRPr>
          </a:p>
          <a:p>
            <a:pPr marL="0" lvl="0" indent="0" algn="ctr" rtl="0">
              <a:spcBef>
                <a:spcPts val="0"/>
              </a:spcBef>
              <a:spcAft>
                <a:spcPts val="0"/>
              </a:spcAft>
              <a:buClr>
                <a:srgbClr val="3A3F50"/>
              </a:buClr>
              <a:buSzPts val="1100"/>
              <a:buFont typeface="Arial"/>
              <a:buNone/>
            </a:pPr>
            <a:r>
              <a:rPr lang="tr-TR" sz="1800" b="1">
                <a:solidFill>
                  <a:schemeClr val="dk1"/>
                </a:solidFill>
                <a:highlight>
                  <a:srgbClr val="00FFFF"/>
                </a:highlight>
              </a:rPr>
              <a:t>bottom line; In other words, changes and improvements may have to be made in software development both in the development phase and after it becomes production.</a:t>
            </a:r>
            <a:r>
              <a:rPr lang="tr-TR" sz="1800">
                <a:solidFill>
                  <a:schemeClr val="dk1"/>
                </a:solidFill>
              </a:rPr>
              <a:t> As a result, different versions of the Software may appear.</a:t>
            </a:r>
            <a:endParaRPr sz="1800">
              <a:solidFill>
                <a:schemeClr val="dk1"/>
              </a:solidFill>
            </a:endParaRPr>
          </a:p>
          <a:p>
            <a:pPr marL="0" lvl="0" indent="0" algn="ctr" rtl="0">
              <a:spcBef>
                <a:spcPts val="0"/>
              </a:spcBef>
              <a:spcAft>
                <a:spcPts val="0"/>
              </a:spcAft>
              <a:buClr>
                <a:schemeClr val="dk1"/>
              </a:buClr>
              <a:buSzPts val="1400"/>
              <a:buFont typeface="Arial"/>
              <a:buNone/>
            </a:pPr>
            <a:r>
              <a:rPr lang="tr-TR" sz="1800">
                <a:solidFill>
                  <a:schemeClr val="dk1"/>
                </a:solidFill>
              </a:rPr>
              <a:t>so shortly we can say again, Since user needs and product errors arise from time to time,</a:t>
            </a:r>
            <a:endParaRPr sz="1800">
              <a:solidFill>
                <a:schemeClr val="dk1"/>
              </a:solidFill>
            </a:endParaRPr>
          </a:p>
          <a:p>
            <a:pPr marL="0" lvl="0" indent="0" algn="ctr" rtl="0">
              <a:spcBef>
                <a:spcPts val="0"/>
              </a:spcBef>
              <a:spcAft>
                <a:spcPts val="0"/>
              </a:spcAft>
              <a:buClr>
                <a:schemeClr val="dk1"/>
              </a:buClr>
              <a:buSzPts val="1400"/>
              <a:buFont typeface="Arial"/>
              <a:buNone/>
            </a:pPr>
            <a:r>
              <a:rPr lang="tr-TR" sz="1800">
                <a:solidFill>
                  <a:schemeClr val="dk1"/>
                </a:solidFill>
              </a:rPr>
              <a:t> it becomes a cycle in which reversals are made, </a:t>
            </a:r>
            <a:endParaRPr sz="1800">
              <a:solidFill>
                <a:schemeClr val="dk1"/>
              </a:solidFill>
            </a:endParaRPr>
          </a:p>
          <a:p>
            <a:pPr marL="0" lvl="0" indent="0" algn="ctr" rtl="0">
              <a:spcBef>
                <a:spcPts val="0"/>
              </a:spcBef>
              <a:spcAft>
                <a:spcPts val="0"/>
              </a:spcAft>
              <a:buClr>
                <a:schemeClr val="dk1"/>
              </a:buClr>
              <a:buSzPts val="1400"/>
              <a:buFont typeface="Arial"/>
              <a:buNone/>
            </a:pPr>
            <a:r>
              <a:rPr lang="tr-TR" sz="1800">
                <a:solidFill>
                  <a:schemeClr val="dk1"/>
                </a:solidFill>
              </a:rPr>
              <a:t>problems are solved with repetitions or new features are added. </a:t>
            </a:r>
            <a:endParaRPr sz="1800">
              <a:solidFill>
                <a:schemeClr val="dk1"/>
              </a:solidFill>
            </a:endParaRPr>
          </a:p>
          <a:p>
            <a:pPr marL="0" lvl="0" indent="0" algn="ctr" rtl="0">
              <a:spcBef>
                <a:spcPts val="0"/>
              </a:spcBef>
              <a:spcAft>
                <a:spcPts val="0"/>
              </a:spcAft>
              <a:buClr>
                <a:schemeClr val="dk1"/>
              </a:buClr>
              <a:buSzPts val="1400"/>
              <a:buFont typeface="Arial"/>
              <a:buNone/>
            </a:pPr>
            <a:r>
              <a:rPr lang="tr-TR" sz="1800">
                <a:solidFill>
                  <a:schemeClr val="dk1"/>
                </a:solidFill>
              </a:rPr>
              <a:t>Thanks to these cycles, the development of the software proceeds in a more comfortable and planned manner.</a:t>
            </a:r>
            <a:endParaRPr sz="1800">
              <a:solidFill>
                <a:schemeClr val="dk1"/>
              </a:solidFill>
            </a:endParaRPr>
          </a:p>
          <a:p>
            <a:pPr marL="0" lvl="0" indent="0" algn="ctr" rtl="0">
              <a:spcBef>
                <a:spcPts val="0"/>
              </a:spcBef>
              <a:spcAft>
                <a:spcPts val="0"/>
              </a:spcAft>
              <a:buClr>
                <a:schemeClr val="dk1"/>
              </a:buClr>
              <a:buSzPts val="1400"/>
              <a:buFont typeface="Arial"/>
              <a:buNone/>
            </a:pPr>
            <a:endParaRPr sz="1800">
              <a:solidFill>
                <a:schemeClr val="dk1"/>
              </a:solidFill>
            </a:endParaRPr>
          </a:p>
          <a:p>
            <a:pPr marL="0" lvl="0" indent="0" algn="l" rtl="0">
              <a:spcBef>
                <a:spcPts val="0"/>
              </a:spcBef>
              <a:spcAft>
                <a:spcPts val="0"/>
              </a:spcAft>
              <a:buClr>
                <a:schemeClr val="dk1"/>
              </a:buClr>
              <a:buSzPts val="1400"/>
              <a:buFont typeface="Arial"/>
              <a:buNone/>
            </a:pPr>
            <a:endParaRPr sz="1800" b="1">
              <a:solidFill>
                <a:schemeClr val="dk1"/>
              </a:solidFill>
            </a:endParaRPr>
          </a:p>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SzPts val="1400"/>
              <a:buNone/>
            </a:pPr>
            <a:endParaRPr sz="1800" b="1"/>
          </a:p>
          <a:p>
            <a:pPr marL="0" lvl="0" indent="0" algn="ctr" rtl="0">
              <a:lnSpc>
                <a:spcPct val="100000"/>
              </a:lnSpc>
              <a:spcBef>
                <a:spcPts val="0"/>
              </a:spcBef>
              <a:spcAft>
                <a:spcPts val="0"/>
              </a:spcAft>
              <a:buSzPts val="1400"/>
              <a:buNone/>
            </a:pPr>
            <a:r>
              <a:rPr lang="tr-TR" sz="1800"/>
              <a:t>PLANIN ONEMİ</a:t>
            </a:r>
            <a:endParaRPr sz="1800"/>
          </a:p>
          <a:p>
            <a:pPr marL="0" lvl="0" indent="0" algn="ctr"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f701af75ed_1_8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gf701af75ed_1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tr-TR" sz="1800">
                <a:solidFill>
                  <a:schemeClr val="dk1"/>
                </a:solidFill>
              </a:rPr>
              <a:t>Before starting to SDLC phases I want to take your opinions.</a:t>
            </a: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r>
              <a:rPr lang="tr-TR" sz="1800"/>
              <a:t>I just highlighted “High quality software”. </a:t>
            </a:r>
            <a:endParaRPr sz="1800"/>
          </a:p>
          <a:p>
            <a:pPr marL="0" lvl="0" indent="0" algn="ctr" rtl="0">
              <a:lnSpc>
                <a:spcPct val="100000"/>
              </a:lnSpc>
              <a:spcBef>
                <a:spcPts val="0"/>
              </a:spcBef>
              <a:spcAft>
                <a:spcPts val="0"/>
              </a:spcAft>
              <a:buClr>
                <a:schemeClr val="dk1"/>
              </a:buClr>
              <a:buSzPts val="1100"/>
              <a:buFont typeface="Arial"/>
              <a:buNone/>
            </a:pPr>
            <a:r>
              <a:rPr lang="tr-TR" sz="1800" b="1">
                <a:highlight>
                  <a:srgbClr val="FFFF00"/>
                </a:highlight>
              </a:rPr>
              <a:t>Q</a:t>
            </a:r>
            <a:r>
              <a:rPr lang="tr-TR" sz="1800"/>
              <a:t> What comes to your mind when I tell you high quality software?</a:t>
            </a:r>
            <a:endParaRPr sz="1800"/>
          </a:p>
          <a:p>
            <a:pPr marL="0" lvl="0" indent="0" algn="ctr" rtl="0">
              <a:lnSpc>
                <a:spcPct val="100000"/>
              </a:lnSpc>
              <a:spcBef>
                <a:spcPts val="0"/>
              </a:spcBef>
              <a:spcAft>
                <a:spcPts val="0"/>
              </a:spcAft>
              <a:buClr>
                <a:schemeClr val="dk1"/>
              </a:buClr>
              <a:buSzPts val="1100"/>
              <a:buFont typeface="Arial"/>
              <a:buNone/>
            </a:pPr>
            <a:r>
              <a:rPr lang="tr-TR" sz="1800"/>
              <a:t>A customer came and asked for an application for his company. </a:t>
            </a:r>
            <a:endParaRPr sz="1800"/>
          </a:p>
          <a:p>
            <a:pPr marL="0" lvl="0" indent="0" algn="ctr" rtl="0">
              <a:lnSpc>
                <a:spcPct val="100000"/>
              </a:lnSpc>
              <a:spcBef>
                <a:spcPts val="0"/>
              </a:spcBef>
              <a:spcAft>
                <a:spcPts val="0"/>
              </a:spcAft>
              <a:buClr>
                <a:schemeClr val="dk1"/>
              </a:buClr>
              <a:buSzPts val="1100"/>
              <a:buFont typeface="Arial"/>
              <a:buNone/>
            </a:pPr>
            <a:r>
              <a:rPr lang="tr-TR" sz="1800"/>
              <a:t>What do we need to call the software you make for this customer “high quality”?</a:t>
            </a:r>
            <a:endParaRPr sz="1800"/>
          </a:p>
          <a:p>
            <a:pPr marL="0" lvl="0" indent="0" algn="ctr" rtl="0">
              <a:lnSpc>
                <a:spcPct val="100000"/>
              </a:lnSpc>
              <a:spcBef>
                <a:spcPts val="0"/>
              </a:spcBef>
              <a:spcAft>
                <a:spcPts val="0"/>
              </a:spcAft>
              <a:buClr>
                <a:schemeClr val="dk1"/>
              </a:buClr>
              <a:buSzPts val="1100"/>
              <a:buFont typeface="Arial"/>
              <a:buNone/>
            </a:pPr>
            <a:r>
              <a:rPr lang="tr-TR" sz="1800"/>
              <a:t>You can write on the </a:t>
            </a:r>
            <a:r>
              <a:rPr lang="tr-TR" sz="1800" b="1"/>
              <a:t>class chat</a:t>
            </a:r>
            <a:endParaRPr sz="1800" b="1"/>
          </a:p>
          <a:p>
            <a:pPr marL="0" lvl="0" indent="0" algn="l" rtl="0">
              <a:lnSpc>
                <a:spcPct val="100000"/>
              </a:lnSpc>
              <a:spcBef>
                <a:spcPts val="0"/>
              </a:spcBef>
              <a:spcAft>
                <a:spcPts val="0"/>
              </a:spcAft>
              <a:buClr>
                <a:schemeClr val="dk1"/>
              </a:buClr>
              <a:buSzPts val="1400"/>
              <a:buFont typeface="Arial"/>
              <a:buNone/>
            </a:pPr>
            <a:r>
              <a:rPr lang="tr-TR" sz="1800" b="1">
                <a:solidFill>
                  <a:schemeClr val="dk1"/>
                </a:solidFill>
                <a:highlight>
                  <a:srgbClr val="FFFF00"/>
                </a:highlight>
              </a:rPr>
              <a:t>A</a:t>
            </a:r>
            <a:endParaRPr sz="1800" b="1">
              <a:solidFill>
                <a:schemeClr val="dk1"/>
              </a:solidFill>
              <a:highlight>
                <a:srgbClr val="FFFF00"/>
              </a:highlight>
            </a:endParaRPr>
          </a:p>
          <a:p>
            <a:pPr marL="0" lvl="0" indent="0" algn="l" rtl="0">
              <a:lnSpc>
                <a:spcPct val="100000"/>
              </a:lnSpc>
              <a:spcBef>
                <a:spcPts val="0"/>
              </a:spcBef>
              <a:spcAft>
                <a:spcPts val="0"/>
              </a:spcAft>
              <a:buClr>
                <a:schemeClr val="dk1"/>
              </a:buClr>
              <a:buSzPts val="1100"/>
              <a:buFont typeface="Arial"/>
              <a:buNone/>
            </a:pPr>
            <a:r>
              <a:rPr lang="tr-TR" sz="1800"/>
              <a:t>-good design,</a:t>
            </a:r>
            <a:endParaRPr sz="1800"/>
          </a:p>
          <a:p>
            <a:pPr marL="0" lvl="0" indent="0" algn="l" rtl="0">
              <a:lnSpc>
                <a:spcPct val="100000"/>
              </a:lnSpc>
              <a:spcBef>
                <a:spcPts val="0"/>
              </a:spcBef>
              <a:spcAft>
                <a:spcPts val="0"/>
              </a:spcAft>
              <a:buClr>
                <a:schemeClr val="dk1"/>
              </a:buClr>
              <a:buSzPts val="1100"/>
              <a:buFont typeface="Arial"/>
              <a:buNone/>
            </a:pPr>
            <a:r>
              <a:rPr lang="tr-TR" sz="1800"/>
              <a:t>-functionality,</a:t>
            </a:r>
            <a:endParaRPr sz="1800"/>
          </a:p>
          <a:p>
            <a:pPr marL="0" lvl="0" indent="0" algn="l" rtl="0">
              <a:lnSpc>
                <a:spcPct val="100000"/>
              </a:lnSpc>
              <a:spcBef>
                <a:spcPts val="0"/>
              </a:spcBef>
              <a:spcAft>
                <a:spcPts val="0"/>
              </a:spcAft>
              <a:buClr>
                <a:schemeClr val="dk1"/>
              </a:buClr>
              <a:buSzPts val="1100"/>
              <a:buFont typeface="Arial"/>
              <a:buNone/>
            </a:pPr>
            <a:r>
              <a:rPr lang="tr-TR" sz="1800"/>
              <a:t>-suitability and redundancy of features,</a:t>
            </a:r>
            <a:endParaRPr sz="1800"/>
          </a:p>
          <a:p>
            <a:pPr marL="0" lvl="0" indent="0" algn="l" rtl="0">
              <a:lnSpc>
                <a:spcPct val="100000"/>
              </a:lnSpc>
              <a:spcBef>
                <a:spcPts val="0"/>
              </a:spcBef>
              <a:spcAft>
                <a:spcPts val="0"/>
              </a:spcAft>
              <a:buClr>
                <a:schemeClr val="dk1"/>
              </a:buClr>
              <a:buSzPts val="1100"/>
              <a:buFont typeface="Arial"/>
              <a:buNone/>
            </a:pPr>
            <a:r>
              <a:rPr lang="tr-TR" sz="1800"/>
              <a:t>-good performance</a:t>
            </a:r>
            <a:endParaRPr sz="1800"/>
          </a:p>
          <a:p>
            <a:pPr marL="0" lvl="0" indent="0" algn="l" rtl="0">
              <a:lnSpc>
                <a:spcPct val="100000"/>
              </a:lnSpc>
              <a:spcBef>
                <a:spcPts val="0"/>
              </a:spcBef>
              <a:spcAft>
                <a:spcPts val="0"/>
              </a:spcAft>
              <a:buClr>
                <a:schemeClr val="dk1"/>
              </a:buClr>
              <a:buSzPts val="1100"/>
              <a:buFont typeface="Arial"/>
              <a:buNone/>
            </a:pPr>
            <a:r>
              <a:rPr lang="tr-TR" sz="1800"/>
              <a:t>-Software suitable for use by the end user (user does not like or cannot use a bad interface)</a:t>
            </a:r>
            <a:endParaRPr sz="1800">
              <a:solidFill>
                <a:schemeClr val="dk1"/>
              </a:solidFill>
            </a:endParaRPr>
          </a:p>
          <a:p>
            <a:pPr marL="0" lvl="0" indent="0" algn="l" rtl="0">
              <a:lnSpc>
                <a:spcPct val="100000"/>
              </a:lnSpc>
              <a:spcBef>
                <a:spcPts val="0"/>
              </a:spcBef>
              <a:spcAft>
                <a:spcPts val="0"/>
              </a:spcAft>
              <a:buSzPts val="1400"/>
              <a:buNone/>
            </a:pPr>
            <a:r>
              <a:rPr lang="tr-TR" sz="1400" i="1"/>
              <a:t>perfect, all understood I think</a:t>
            </a:r>
            <a:endParaRPr sz="1400" i="1"/>
          </a:p>
          <a:p>
            <a:pPr marL="0" lvl="0" indent="0" algn="l" rtl="0">
              <a:lnSpc>
                <a:spcPct val="100000"/>
              </a:lnSpc>
              <a:spcBef>
                <a:spcPts val="0"/>
              </a:spcBef>
              <a:spcAft>
                <a:spcPts val="0"/>
              </a:spcAft>
              <a:buSzPts val="1400"/>
              <a:buNone/>
            </a:pPr>
            <a:endParaRPr sz="1400" i="1"/>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f701af75ed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f701af75ed_1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tr-TR" sz="1800"/>
              <a:t>We continue, my friends,</a:t>
            </a:r>
            <a:endParaRPr sz="1800"/>
          </a:p>
          <a:p>
            <a:pPr marL="0" lvl="0" indent="0" algn="ctr" rtl="0">
              <a:lnSpc>
                <a:spcPct val="100000"/>
              </a:lnSpc>
              <a:spcBef>
                <a:spcPts val="0"/>
              </a:spcBef>
              <a:spcAft>
                <a:spcPts val="0"/>
              </a:spcAft>
              <a:buClr>
                <a:schemeClr val="dk1"/>
              </a:buClr>
              <a:buSzPts val="1100"/>
              <a:buFont typeface="Arial"/>
              <a:buNone/>
            </a:pPr>
            <a:r>
              <a:rPr lang="tr-TR" sz="1800"/>
              <a:t>Now It's time to see what stages SDLC has and what is being done in those stages.</a:t>
            </a: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SzPts val="1400"/>
              <a:buNone/>
            </a:pPr>
            <a:r>
              <a:rPr lang="tr-TR" sz="1800"/>
              <a:t>Actually Each development process, has certain stages.</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r>
              <a:rPr lang="tr-TR" sz="1800"/>
              <a:t>You can apply this to any product on the market …</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r>
              <a:rPr lang="tr-TR" sz="1800"/>
              <a:t>Sometimes SDLC is called System Development Life Cycle. </a:t>
            </a:r>
            <a:endParaRPr sz="1800"/>
          </a:p>
          <a:p>
            <a:pPr marL="0" lvl="0" indent="0" algn="l" rtl="0">
              <a:lnSpc>
                <a:spcPct val="100000"/>
              </a:lnSpc>
              <a:spcBef>
                <a:spcPts val="0"/>
              </a:spcBef>
              <a:spcAft>
                <a:spcPts val="0"/>
              </a:spcAft>
              <a:buSzPts val="1400"/>
              <a:buNone/>
            </a:pPr>
            <a:r>
              <a:rPr lang="tr-TR" sz="1800"/>
              <a:t>You can apply it to any project.</a:t>
            </a:r>
            <a:endParaRPr sz="1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f701af75ed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f701af75ed_1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tr-TR" sz="1800"/>
              <a:t>Before moving on to the phases, </a:t>
            </a:r>
            <a:r>
              <a:rPr lang="tr-TR" sz="1800" b="1">
                <a:highlight>
                  <a:srgbClr val="FFFF00"/>
                </a:highlight>
              </a:rPr>
              <a:t> </a:t>
            </a:r>
            <a:r>
              <a:rPr lang="tr-TR" sz="1800"/>
              <a:t>please write down </a:t>
            </a:r>
            <a:r>
              <a:rPr lang="tr-TR" sz="1800">
                <a:solidFill>
                  <a:schemeClr val="dk1"/>
                </a:solidFill>
              </a:rPr>
              <a:t>on the </a:t>
            </a:r>
            <a:r>
              <a:rPr lang="tr-TR" sz="1800" b="1">
                <a:solidFill>
                  <a:schemeClr val="dk1"/>
                </a:solidFill>
              </a:rPr>
              <a:t>PearDeck </a:t>
            </a:r>
            <a:r>
              <a:rPr lang="tr-TR" sz="1800"/>
              <a:t>how many stages are in SDLC.</a:t>
            </a:r>
            <a:endParaRPr sz="1800" b="1"/>
          </a:p>
          <a:p>
            <a:pPr marL="0" lvl="0" indent="0" algn="ctr" rtl="0">
              <a:lnSpc>
                <a:spcPct val="100000"/>
              </a:lnSpc>
              <a:spcBef>
                <a:spcPts val="0"/>
              </a:spcBef>
              <a:spcAft>
                <a:spcPts val="0"/>
              </a:spcAft>
              <a:buSzPts val="1400"/>
              <a:buNone/>
            </a:pPr>
            <a:r>
              <a:rPr lang="tr-TR" sz="1800"/>
              <a:t>You can also mark more than one option in this question.</a:t>
            </a:r>
            <a:endParaRPr sz="1800"/>
          </a:p>
          <a:p>
            <a:pPr marL="0" lvl="0" indent="0" algn="ctr" rtl="0">
              <a:lnSpc>
                <a:spcPct val="100000"/>
              </a:lnSpc>
              <a:spcBef>
                <a:spcPts val="0"/>
              </a:spcBef>
              <a:spcAft>
                <a:spcPts val="0"/>
              </a:spcAft>
              <a:buClr>
                <a:schemeClr val="dk1"/>
              </a:buClr>
              <a:buSzPts val="1100"/>
              <a:buFont typeface="Arial"/>
              <a:buNone/>
            </a:pPr>
            <a:r>
              <a:rPr lang="tr-TR" sz="1800"/>
              <a:t>Good, there is </a:t>
            </a:r>
            <a:r>
              <a:rPr lang="tr-TR" sz="1800" b="1"/>
              <a:t>intensity at 6 and 7.</a:t>
            </a:r>
            <a:endParaRPr sz="1800" b="1"/>
          </a:p>
          <a:p>
            <a:pPr marL="0" lvl="0" indent="0" algn="ctr" rtl="0">
              <a:lnSpc>
                <a:spcPct val="100000"/>
              </a:lnSpc>
              <a:spcBef>
                <a:spcPts val="0"/>
              </a:spcBef>
              <a:spcAft>
                <a:spcPts val="0"/>
              </a:spcAft>
              <a:buClr>
                <a:schemeClr val="dk1"/>
              </a:buClr>
              <a:buSzPts val="1100"/>
              <a:buFont typeface="Arial"/>
              <a:buNone/>
            </a:pPr>
            <a:r>
              <a:rPr lang="tr-TR" sz="1800"/>
              <a:t>I lock the answers for the last 10 seconds.</a:t>
            </a:r>
            <a:endParaRPr sz="1800"/>
          </a:p>
          <a:p>
            <a:pPr marL="0" lvl="0" indent="0" algn="ctr" rtl="0">
              <a:lnSpc>
                <a:spcPct val="100000"/>
              </a:lnSpc>
              <a:spcBef>
                <a:spcPts val="0"/>
              </a:spcBef>
              <a:spcAft>
                <a:spcPts val="0"/>
              </a:spcAft>
              <a:buClr>
                <a:schemeClr val="dk1"/>
              </a:buClr>
              <a:buSzPts val="1100"/>
              <a:buFont typeface="Arial"/>
              <a:buNone/>
            </a:pPr>
            <a:r>
              <a:rPr lang="tr-TR" sz="1800"/>
              <a:t>We will see the answers in the following slides. Not now, it is a secret :)</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 This is a </a:t>
            </a:r>
            <a:r>
              <a:rPr lang="tr-TR" b="1">
                <a:highlight>
                  <a:srgbClr val="FFFF00"/>
                </a:highlight>
              </a:rPr>
              <a:t>Pear Deck</a:t>
            </a:r>
            <a:r>
              <a:rPr lang="tr-TR"/>
              <a:t> Multiple Choice Slide. Your current options are: A: 4, B: 5, C: 6, D: 7, E: 8, F: All,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f701af75ed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f701af75ed_1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tr-TR" sz="1800"/>
              <a:t>SDLC, which produces intermediate products to check whether they work according to customer requirements, has different stages and each stage has different processes and activities.</a:t>
            </a:r>
            <a:endParaRPr sz="1800"/>
          </a:p>
          <a:p>
            <a:pPr marL="0" marR="38100" lvl="0" indent="0" algn="ctr" rtl="0">
              <a:lnSpc>
                <a:spcPct val="128571"/>
              </a:lnSpc>
              <a:spcBef>
                <a:spcPts val="1200"/>
              </a:spcBef>
              <a:spcAft>
                <a:spcPts val="0"/>
              </a:spcAft>
              <a:buClr>
                <a:schemeClr val="dk1"/>
              </a:buClr>
              <a:buSzPts val="1100"/>
              <a:buFont typeface="Arial"/>
              <a:buNone/>
            </a:pPr>
            <a:endParaRPr sz="1800"/>
          </a:p>
          <a:p>
            <a:pPr marL="457200" lvl="0" indent="-342900" algn="just" rtl="0">
              <a:lnSpc>
                <a:spcPct val="115000"/>
              </a:lnSpc>
              <a:spcBef>
                <a:spcPts val="1200"/>
              </a:spcBef>
              <a:spcAft>
                <a:spcPts val="0"/>
              </a:spcAft>
              <a:buClr>
                <a:srgbClr val="002060"/>
              </a:buClr>
              <a:buSzPts val="1800"/>
              <a:buChar char="●"/>
            </a:pPr>
            <a:r>
              <a:rPr lang="tr-TR" sz="1450">
                <a:solidFill>
                  <a:srgbClr val="002060"/>
                </a:solidFill>
                <a:highlight>
                  <a:schemeClr val="lt1"/>
                </a:highlight>
              </a:rPr>
              <a:t>There are various phases within SDLC.</a:t>
            </a:r>
            <a:endParaRPr sz="1450">
              <a:solidFill>
                <a:srgbClr val="002060"/>
              </a:solidFill>
              <a:highlight>
                <a:schemeClr val="lt1"/>
              </a:highlight>
            </a:endParaRPr>
          </a:p>
          <a:p>
            <a:pPr marL="457200" lvl="0" indent="-342900" algn="just" rtl="0">
              <a:lnSpc>
                <a:spcPct val="115000"/>
              </a:lnSpc>
              <a:spcBef>
                <a:spcPts val="0"/>
              </a:spcBef>
              <a:spcAft>
                <a:spcPts val="0"/>
              </a:spcAft>
              <a:buClr>
                <a:srgbClr val="002060"/>
              </a:buClr>
              <a:buSzPts val="1800"/>
              <a:buChar char="●"/>
            </a:pPr>
            <a:r>
              <a:rPr lang="tr-TR" sz="1450">
                <a:solidFill>
                  <a:srgbClr val="002060"/>
                </a:solidFill>
                <a:highlight>
                  <a:schemeClr val="lt1"/>
                </a:highlight>
              </a:rPr>
              <a:t>Each phase has its own different process and activity.</a:t>
            </a:r>
            <a:endParaRPr sz="1450">
              <a:solidFill>
                <a:srgbClr val="002060"/>
              </a:solidFill>
              <a:highlight>
                <a:schemeClr val="lt1"/>
              </a:highlight>
            </a:endParaRPr>
          </a:p>
          <a:p>
            <a:pPr marL="457200" lvl="0" indent="-342900" algn="just" rtl="0">
              <a:lnSpc>
                <a:spcPct val="115000"/>
              </a:lnSpc>
              <a:spcBef>
                <a:spcPts val="0"/>
              </a:spcBef>
              <a:spcAft>
                <a:spcPts val="0"/>
              </a:spcAft>
              <a:buClr>
                <a:srgbClr val="002060"/>
              </a:buClr>
              <a:buSzPts val="1800"/>
              <a:buChar char="●"/>
            </a:pPr>
            <a:r>
              <a:rPr lang="tr-TR" sz="1450">
                <a:solidFill>
                  <a:srgbClr val="002060"/>
                </a:solidFill>
                <a:highlight>
                  <a:schemeClr val="lt1"/>
                </a:highlight>
              </a:rPr>
              <a:t>This helps the development team to </a:t>
            </a:r>
            <a:r>
              <a:rPr lang="tr-TR" sz="1450" b="1">
                <a:solidFill>
                  <a:srgbClr val="002060"/>
                </a:solidFill>
                <a:highlight>
                  <a:schemeClr val="lt1"/>
                </a:highlight>
              </a:rPr>
              <a:t>design, create and deliver a high-quality product.</a:t>
            </a:r>
            <a:endParaRPr sz="1450" b="1">
              <a:solidFill>
                <a:schemeClr val="dk1"/>
              </a:solidFill>
              <a:highlight>
                <a:schemeClr val="lt1"/>
              </a:highlight>
            </a:endParaRPr>
          </a:p>
          <a:p>
            <a:pPr marL="0" lvl="0" indent="0" algn="l" rtl="0">
              <a:lnSpc>
                <a:spcPct val="100000"/>
              </a:lnSpc>
              <a:spcBef>
                <a:spcPts val="1200"/>
              </a:spcBef>
              <a:spcAft>
                <a:spcPts val="0"/>
              </a:spcAft>
              <a:buSzPts val="1400"/>
              <a:buNone/>
            </a:pPr>
            <a:endParaRPr sz="1800">
              <a:solidFill>
                <a:srgbClr val="373A3C"/>
              </a:solidFill>
              <a:highlight>
                <a:schemeClr val="lt1"/>
              </a:highlight>
            </a:endParaRPr>
          </a:p>
          <a:p>
            <a:pPr marL="0" lvl="0" indent="0" algn="l" rtl="0">
              <a:lnSpc>
                <a:spcPct val="100000"/>
              </a:lnSpc>
              <a:spcBef>
                <a:spcPts val="0"/>
              </a:spcBef>
              <a:spcAft>
                <a:spcPts val="0"/>
              </a:spcAft>
              <a:buSzPts val="1400"/>
              <a:buNone/>
            </a:pPr>
            <a:endParaRPr sz="1800">
              <a:solidFill>
                <a:srgbClr val="373A3C"/>
              </a:solidFill>
              <a:highlight>
                <a:schemeClr val="lt1"/>
              </a:highlight>
            </a:endParaRPr>
          </a:p>
          <a:p>
            <a:pPr marL="0" lvl="0" indent="0" algn="l" rtl="0">
              <a:lnSpc>
                <a:spcPct val="100000"/>
              </a:lnSpc>
              <a:spcBef>
                <a:spcPts val="0"/>
              </a:spcBef>
              <a:spcAft>
                <a:spcPts val="0"/>
              </a:spcAft>
              <a:buSzPts val="1400"/>
              <a:buNone/>
            </a:pPr>
            <a:endParaRPr sz="1800">
              <a:solidFill>
                <a:srgbClr val="373A3C"/>
              </a:solidFill>
              <a:highlight>
                <a:schemeClr val="lt1"/>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f701af75ed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gf701af75ed_1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tr-TR" sz="1800"/>
              <a:t>Now here comes the </a:t>
            </a:r>
            <a:r>
              <a:rPr lang="tr-TR" sz="1800" b="1"/>
              <a:t>answer </a:t>
            </a:r>
            <a:r>
              <a:rPr lang="tr-TR" sz="1800"/>
              <a:t>to our </a:t>
            </a:r>
            <a:r>
              <a:rPr lang="tr-TR" sz="1800" b="1"/>
              <a:t>peardeck </a:t>
            </a:r>
            <a:r>
              <a:rPr lang="tr-TR" sz="1800"/>
              <a:t>question;</a:t>
            </a:r>
            <a:endParaRPr sz="1800"/>
          </a:p>
          <a:p>
            <a:pPr marL="0" lvl="0" indent="0" algn="ctr" rtl="0">
              <a:lnSpc>
                <a:spcPct val="100000"/>
              </a:lnSpc>
              <a:spcBef>
                <a:spcPts val="0"/>
              </a:spcBef>
              <a:spcAft>
                <a:spcPts val="0"/>
              </a:spcAft>
              <a:buClr>
                <a:schemeClr val="dk1"/>
              </a:buClr>
              <a:buSzPts val="1100"/>
              <a:buFont typeface="Arial"/>
              <a:buNone/>
            </a:pPr>
            <a:r>
              <a:rPr lang="tr-TR" sz="1800"/>
              <a:t>We asked how many steps and stages SDLC consists of.</a:t>
            </a:r>
            <a:endParaRPr sz="1800"/>
          </a:p>
          <a:p>
            <a:pPr marL="0" lvl="0" indent="0" algn="ctr" rtl="0">
              <a:lnSpc>
                <a:spcPct val="100000"/>
              </a:lnSpc>
              <a:spcBef>
                <a:spcPts val="0"/>
              </a:spcBef>
              <a:spcAft>
                <a:spcPts val="0"/>
              </a:spcAft>
              <a:buClr>
                <a:schemeClr val="dk1"/>
              </a:buClr>
              <a:buSzPts val="1100"/>
              <a:buFont typeface="Arial"/>
              <a:buNone/>
            </a:pPr>
            <a:r>
              <a:rPr lang="tr-TR" sz="1800"/>
              <a:t>If you google it for SDLC</a:t>
            </a:r>
            <a:endParaRPr sz="1800"/>
          </a:p>
          <a:p>
            <a:pPr marL="0" lvl="0" indent="0" algn="ctr" rtl="0">
              <a:lnSpc>
                <a:spcPct val="100000"/>
              </a:lnSpc>
              <a:spcBef>
                <a:spcPts val="0"/>
              </a:spcBef>
              <a:spcAft>
                <a:spcPts val="0"/>
              </a:spcAft>
              <a:buClr>
                <a:schemeClr val="dk1"/>
              </a:buClr>
              <a:buSzPts val="1100"/>
              <a:buFont typeface="Arial"/>
              <a:buNone/>
            </a:pPr>
            <a:r>
              <a:rPr lang="tr-TR" sz="1800"/>
              <a:t>You can see that its phases are stated in different numbers in different sources.</a:t>
            </a:r>
            <a:endParaRPr sz="1800"/>
          </a:p>
          <a:p>
            <a:pPr marL="0" lvl="0" indent="0" algn="ctr" rtl="0">
              <a:lnSpc>
                <a:spcPct val="100000"/>
              </a:lnSpc>
              <a:spcBef>
                <a:spcPts val="0"/>
              </a:spcBef>
              <a:spcAft>
                <a:spcPts val="0"/>
              </a:spcAft>
              <a:buClr>
                <a:schemeClr val="dk1"/>
              </a:buClr>
              <a:buSzPts val="1100"/>
              <a:buFont typeface="Arial"/>
              <a:buNone/>
            </a:pPr>
            <a:r>
              <a:rPr lang="tr-TR" sz="1800"/>
              <a:t>It is possible to see that, it is usually staged from 4 to 8, and there are even those that write 10.</a:t>
            </a:r>
            <a:endParaRPr sz="1800"/>
          </a:p>
          <a:p>
            <a:pPr marL="0" lvl="0" indent="0" algn="ctr" rtl="0">
              <a:lnSpc>
                <a:spcPct val="100000"/>
              </a:lnSpc>
              <a:spcBef>
                <a:spcPts val="0"/>
              </a:spcBef>
              <a:spcAft>
                <a:spcPts val="0"/>
              </a:spcAft>
              <a:buClr>
                <a:schemeClr val="dk1"/>
              </a:buClr>
              <a:buSzPts val="1100"/>
              <a:buFont typeface="Arial"/>
              <a:buNone/>
            </a:pPr>
            <a:r>
              <a:rPr lang="tr-TR" sz="1800"/>
              <a:t>However, it is intensely specified as 6 stages mostly in sources for SDLC. </a:t>
            </a:r>
            <a:endParaRPr sz="1800"/>
          </a:p>
          <a:p>
            <a:pPr marL="0" lvl="0" indent="0" algn="ctr" rtl="0">
              <a:lnSpc>
                <a:spcPct val="100000"/>
              </a:lnSpc>
              <a:spcBef>
                <a:spcPts val="0"/>
              </a:spcBef>
              <a:spcAft>
                <a:spcPts val="0"/>
              </a:spcAft>
              <a:buClr>
                <a:schemeClr val="dk1"/>
              </a:buClr>
              <a:buSzPts val="1100"/>
              <a:buFont typeface="Arial"/>
              <a:buNone/>
            </a:pPr>
            <a:r>
              <a:rPr lang="tr-TR" sz="1800"/>
              <a:t>So we will also specify 6 stages because it is most common acceptance. </a:t>
            </a: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f701af75ed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f701af75ed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tr-TR" sz="1800"/>
              <a:t>all phases are formed with different groupings of the same activities in a general framework. </a:t>
            </a:r>
            <a:endParaRPr sz="1800"/>
          </a:p>
          <a:p>
            <a:pPr marL="0" lvl="0" indent="0" algn="ctr" rtl="0">
              <a:lnSpc>
                <a:spcPct val="100000"/>
              </a:lnSpc>
              <a:spcBef>
                <a:spcPts val="0"/>
              </a:spcBef>
              <a:spcAft>
                <a:spcPts val="0"/>
              </a:spcAft>
              <a:buClr>
                <a:schemeClr val="dk1"/>
              </a:buClr>
              <a:buSzPts val="1100"/>
              <a:buFont typeface="Arial"/>
              <a:buNone/>
            </a:pPr>
            <a:r>
              <a:rPr lang="tr-TR" sz="1800"/>
              <a:t>Therefore, do not be confused by more or less stages that you will encounter in different sources.</a:t>
            </a: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r>
              <a:rPr lang="tr-TR" sz="1800"/>
              <a:t>for instance; while some get the analysis phase as a single phase, some get it as two separate phases. </a:t>
            </a:r>
            <a:endParaRPr sz="1800"/>
          </a:p>
          <a:p>
            <a:pPr marL="0" lvl="0" indent="0" algn="ctr" rtl="0">
              <a:lnSpc>
                <a:spcPct val="100000"/>
              </a:lnSpc>
              <a:spcBef>
                <a:spcPts val="0"/>
              </a:spcBef>
              <a:spcAft>
                <a:spcPts val="0"/>
              </a:spcAft>
              <a:buClr>
                <a:schemeClr val="dk1"/>
              </a:buClr>
              <a:buSzPts val="1100"/>
              <a:buFont typeface="Arial"/>
              <a:buNone/>
            </a:pPr>
            <a:r>
              <a:rPr lang="tr-TR" sz="1800"/>
              <a:t>Or they gave its name differently.</a:t>
            </a:r>
            <a:endParaRPr sz="1800"/>
          </a:p>
          <a:p>
            <a:pPr marL="0" lvl="0" indent="0" algn="ctr" rtl="0">
              <a:lnSpc>
                <a:spcPct val="100000"/>
              </a:lnSpc>
              <a:spcBef>
                <a:spcPts val="0"/>
              </a:spcBef>
              <a:spcAft>
                <a:spcPts val="0"/>
              </a:spcAft>
              <a:buClr>
                <a:schemeClr val="dk1"/>
              </a:buClr>
              <a:buSzPts val="1100"/>
              <a:buFont typeface="Arial"/>
              <a:buNone/>
            </a:pPr>
            <a:r>
              <a:rPr lang="tr-TR" sz="1800"/>
              <a:t>So do not be confused by the different phases you can see in different sources on the open sources.</a:t>
            </a:r>
            <a:endParaRPr sz="1800"/>
          </a:p>
          <a:p>
            <a:pPr marL="0" lvl="0" indent="0" algn="ctr" rtl="0">
              <a:lnSpc>
                <a:spcPct val="100000"/>
              </a:lnSpc>
              <a:spcBef>
                <a:spcPts val="0"/>
              </a:spcBef>
              <a:spcAft>
                <a:spcPts val="0"/>
              </a:spcAft>
              <a:buClr>
                <a:schemeClr val="dk1"/>
              </a:buClr>
              <a:buSzPts val="1100"/>
              <a:buFont typeface="Arial"/>
              <a:buNone/>
            </a:pPr>
            <a:r>
              <a:rPr lang="tr-TR" sz="1800"/>
              <a:t>Even if it is shown in all 4 stages, be sure the activities carried out in the process are almost the same, even if it is shown in 8 stages.</a:t>
            </a: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r>
              <a:rPr lang="tr-TR" sz="1800"/>
              <a:t>(code review - technical issue a senior team, makes comments) </a:t>
            </a:r>
            <a:endParaRPr sz="1800"/>
          </a:p>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SzPts val="1400"/>
              <a:buNone/>
            </a:pPr>
            <a:endParaRPr sz="18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f701af75ed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f701af75ed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SzPts val="1400"/>
              <a:buNone/>
            </a:pPr>
            <a:r>
              <a:rPr lang="tr-TR" sz="1450">
                <a:solidFill>
                  <a:srgbClr val="373A3C"/>
                </a:solidFill>
                <a:highlight>
                  <a:schemeClr val="lt1"/>
                </a:highlight>
              </a:rPr>
              <a:t>In our lesson, we will see the phases in 6 stages in accordance with the preclass materials. These are;</a:t>
            </a:r>
            <a:endParaRPr sz="1450">
              <a:solidFill>
                <a:srgbClr val="373A3C"/>
              </a:solidFill>
              <a:highlight>
                <a:schemeClr val="lt1"/>
              </a:highlight>
            </a:endParaRPr>
          </a:p>
          <a:p>
            <a:pPr marL="457200" lvl="0" indent="-320675" algn="l" rtl="0">
              <a:lnSpc>
                <a:spcPct val="115000"/>
              </a:lnSpc>
              <a:spcBef>
                <a:spcPts val="1200"/>
              </a:spcBef>
              <a:spcAft>
                <a:spcPts val="0"/>
              </a:spcAft>
              <a:buClr>
                <a:srgbClr val="373A3C"/>
              </a:buClr>
              <a:buSzPts val="1450"/>
              <a:buChar char="●"/>
            </a:pPr>
            <a:r>
              <a:rPr lang="tr-TR" sz="1450">
                <a:solidFill>
                  <a:srgbClr val="373A3C"/>
                </a:solidFill>
                <a:highlight>
                  <a:schemeClr val="lt1"/>
                </a:highlight>
              </a:rPr>
              <a:t>Requirement Phase</a:t>
            </a:r>
            <a:endParaRPr sz="1450">
              <a:solidFill>
                <a:srgbClr val="373A3C"/>
              </a:solidFill>
              <a:highlight>
                <a:schemeClr val="lt1"/>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chemeClr val="lt1"/>
                </a:highlight>
              </a:rPr>
              <a:t>Design Phase</a:t>
            </a:r>
            <a:endParaRPr sz="1450">
              <a:solidFill>
                <a:srgbClr val="373A3C"/>
              </a:solidFill>
              <a:highlight>
                <a:schemeClr val="lt1"/>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chemeClr val="lt1"/>
                </a:highlight>
              </a:rPr>
              <a:t>Build / Development Phase</a:t>
            </a:r>
            <a:endParaRPr sz="1450">
              <a:solidFill>
                <a:srgbClr val="373A3C"/>
              </a:solidFill>
              <a:highlight>
                <a:schemeClr val="lt1"/>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chemeClr val="lt1"/>
                </a:highlight>
              </a:rPr>
              <a:t>Testing Phase</a:t>
            </a:r>
            <a:endParaRPr sz="1450">
              <a:solidFill>
                <a:srgbClr val="373A3C"/>
              </a:solidFill>
              <a:highlight>
                <a:schemeClr val="lt1"/>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chemeClr val="lt1"/>
                </a:highlight>
              </a:rPr>
              <a:t>Deployment / Deliver Phase</a:t>
            </a:r>
            <a:endParaRPr sz="1450">
              <a:solidFill>
                <a:srgbClr val="373A3C"/>
              </a:solidFill>
              <a:highlight>
                <a:schemeClr val="lt1"/>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chemeClr val="lt1"/>
                </a:highlight>
              </a:rPr>
              <a:t>Maintenance (maintenance phase)</a:t>
            </a:r>
            <a:endParaRPr sz="1450">
              <a:solidFill>
                <a:srgbClr val="373A3C"/>
              </a:solidFill>
              <a:highlight>
                <a:schemeClr val="lt1"/>
              </a:highlight>
            </a:endParaRPr>
          </a:p>
          <a:p>
            <a:pPr marL="457200" lvl="0" indent="0" algn="l" rtl="0">
              <a:lnSpc>
                <a:spcPct val="115000"/>
              </a:lnSpc>
              <a:spcBef>
                <a:spcPts val="1200"/>
              </a:spcBef>
              <a:spcAft>
                <a:spcPts val="1200"/>
              </a:spcAft>
              <a:buSzPts val="1400"/>
              <a:buNone/>
            </a:pPr>
            <a:endParaRPr sz="1450">
              <a:solidFill>
                <a:srgbClr val="373A3C"/>
              </a:solidFill>
              <a:highlight>
                <a:schemeClr val="lt1"/>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f701af75e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gf701af75ed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tr-TR" sz="1800">
                <a:highlight>
                  <a:srgbClr val="FFFFFF"/>
                </a:highlight>
              </a:rPr>
              <a:t>Ok, today's lesson is SDLC, the Software Development Life Cycle.</a:t>
            </a:r>
            <a:endParaRPr sz="1800">
              <a:highlight>
                <a:srgbClr val="FFFFFF"/>
              </a:highlight>
            </a:endParaRPr>
          </a:p>
          <a:p>
            <a:pPr marL="0" lvl="0" indent="0" algn="ctr" rtl="0">
              <a:lnSpc>
                <a:spcPct val="100000"/>
              </a:lnSpc>
              <a:spcBef>
                <a:spcPts val="0"/>
              </a:spcBef>
              <a:spcAft>
                <a:spcPts val="0"/>
              </a:spcAft>
              <a:buClr>
                <a:schemeClr val="dk1"/>
              </a:buClr>
              <a:buSzPts val="1100"/>
              <a:buFont typeface="Arial"/>
              <a:buNone/>
            </a:pPr>
            <a:r>
              <a:rPr lang="tr-TR" sz="1800">
                <a:highlight>
                  <a:srgbClr val="FFFFFF"/>
                </a:highlight>
              </a:rPr>
              <a:t>This topic is mostly theoric and has too many definitions.</a:t>
            </a:r>
            <a:endParaRPr sz="1800">
              <a:highlight>
                <a:srgbClr val="FFFFFF"/>
              </a:highlight>
            </a:endParaRPr>
          </a:p>
          <a:p>
            <a:pPr marL="0" lvl="0" indent="0" algn="ctr" rtl="0">
              <a:lnSpc>
                <a:spcPct val="100000"/>
              </a:lnSpc>
              <a:spcBef>
                <a:spcPts val="0"/>
              </a:spcBef>
              <a:spcAft>
                <a:spcPts val="0"/>
              </a:spcAft>
              <a:buClr>
                <a:schemeClr val="dk1"/>
              </a:buClr>
              <a:buSzPts val="1100"/>
              <a:buFont typeface="Arial"/>
              <a:buNone/>
            </a:pPr>
            <a:r>
              <a:rPr lang="tr-TR" sz="1800">
                <a:highlight>
                  <a:srgbClr val="FFFFFF"/>
                </a:highlight>
              </a:rPr>
              <a:t>But you dont need to summirese any of them.</a:t>
            </a:r>
            <a:endParaRPr sz="1800">
              <a:highlight>
                <a:srgbClr val="FFFFFF"/>
              </a:highlight>
            </a:endParaRPr>
          </a:p>
          <a:p>
            <a:pPr marL="0" lvl="0" indent="0" algn="ctr" rtl="0">
              <a:lnSpc>
                <a:spcPct val="100000"/>
              </a:lnSpc>
              <a:spcBef>
                <a:spcPts val="0"/>
              </a:spcBef>
              <a:spcAft>
                <a:spcPts val="0"/>
              </a:spcAft>
              <a:buClr>
                <a:schemeClr val="dk1"/>
              </a:buClr>
              <a:buSzPts val="1100"/>
              <a:buFont typeface="Arial"/>
              <a:buNone/>
            </a:pPr>
            <a:r>
              <a:rPr lang="tr-TR" sz="1800">
                <a:highlight>
                  <a:srgbClr val="FFFFFF"/>
                </a:highlight>
              </a:rPr>
              <a:t>just get  the  knowledge about SDLC. </a:t>
            </a:r>
            <a:endParaRPr sz="1800">
              <a:highlight>
                <a:srgbClr val="FFFFFF"/>
              </a:highlight>
            </a:endParaRPr>
          </a:p>
          <a:p>
            <a:pPr marL="0" lvl="0" indent="0" algn="ctr" rtl="0">
              <a:lnSpc>
                <a:spcPct val="100000"/>
              </a:lnSpc>
              <a:spcBef>
                <a:spcPts val="0"/>
              </a:spcBef>
              <a:spcAft>
                <a:spcPts val="0"/>
              </a:spcAft>
              <a:buClr>
                <a:schemeClr val="dk1"/>
              </a:buClr>
              <a:buSzPts val="1100"/>
              <a:buFont typeface="Arial"/>
              <a:buNone/>
            </a:pPr>
            <a:endParaRPr sz="1800">
              <a:highlight>
                <a:srgbClr val="FFFFFF"/>
              </a:highlight>
            </a:endParaRPr>
          </a:p>
          <a:p>
            <a:pPr marL="0" lvl="0" indent="0" algn="ctr" rtl="0">
              <a:lnSpc>
                <a:spcPct val="100000"/>
              </a:lnSpc>
              <a:spcBef>
                <a:spcPts val="0"/>
              </a:spcBef>
              <a:spcAft>
                <a:spcPts val="0"/>
              </a:spcAft>
              <a:buClr>
                <a:schemeClr val="dk1"/>
              </a:buClr>
              <a:buSzPts val="1100"/>
              <a:buFont typeface="Arial"/>
              <a:buNone/>
            </a:pPr>
            <a:r>
              <a:rPr lang="tr-TR" sz="1800">
                <a:highlight>
                  <a:srgbClr val="FFFFFF"/>
                </a:highlight>
              </a:rPr>
              <a:t>When you search on google about SDLC, you can see that there are too many resources.</a:t>
            </a:r>
            <a:endParaRPr sz="1800">
              <a:highlight>
                <a:srgbClr val="FFFFFF"/>
              </a:highlight>
            </a:endParaRPr>
          </a:p>
          <a:p>
            <a:pPr marL="0" lvl="0" indent="0" algn="ctr" rtl="0">
              <a:lnSpc>
                <a:spcPct val="100000"/>
              </a:lnSpc>
              <a:spcBef>
                <a:spcPts val="0"/>
              </a:spcBef>
              <a:spcAft>
                <a:spcPts val="0"/>
              </a:spcAft>
              <a:buClr>
                <a:schemeClr val="dk1"/>
              </a:buClr>
              <a:buSzPts val="1100"/>
              <a:buFont typeface="Arial"/>
              <a:buNone/>
            </a:pPr>
            <a:r>
              <a:rPr lang="tr-TR" sz="1800">
                <a:highlight>
                  <a:srgbClr val="FFFFFF"/>
                </a:highlight>
              </a:rPr>
              <a:t>However, instead of giving each subject here, I will try to explain the basic issues to you. </a:t>
            </a:r>
            <a:endParaRPr sz="1800">
              <a:highlight>
                <a:srgbClr val="FFFFFF"/>
              </a:highlight>
            </a:endParaRPr>
          </a:p>
          <a:p>
            <a:pPr marL="0" lvl="0" indent="0" algn="ctr" rtl="0">
              <a:lnSpc>
                <a:spcPct val="100000"/>
              </a:lnSpc>
              <a:spcBef>
                <a:spcPts val="0"/>
              </a:spcBef>
              <a:spcAft>
                <a:spcPts val="0"/>
              </a:spcAft>
              <a:buClr>
                <a:schemeClr val="dk1"/>
              </a:buClr>
              <a:buSzPts val="1100"/>
              <a:buFont typeface="Arial"/>
              <a:buNone/>
            </a:pPr>
            <a:r>
              <a:rPr lang="tr-TR" sz="1800">
                <a:highlight>
                  <a:srgbClr val="FFFFFF"/>
                </a:highlight>
              </a:rPr>
              <a:t>I plan to show you the general picture by repeating it and highlighting the important parts. OK?</a:t>
            </a:r>
            <a:endParaRPr sz="1800">
              <a:highlight>
                <a:srgbClr val="FFFFFF"/>
              </a:highlight>
            </a:endParaRPr>
          </a:p>
          <a:p>
            <a:pPr marL="0" lvl="0" indent="0" algn="ctr" rtl="0">
              <a:lnSpc>
                <a:spcPct val="100000"/>
              </a:lnSpc>
              <a:spcBef>
                <a:spcPts val="0"/>
              </a:spcBef>
              <a:spcAft>
                <a:spcPts val="0"/>
              </a:spcAft>
              <a:buClr>
                <a:schemeClr val="dk1"/>
              </a:buClr>
              <a:buSzPts val="1100"/>
              <a:buFont typeface="Arial"/>
              <a:buNone/>
            </a:pPr>
            <a:endParaRPr sz="1800">
              <a:highlight>
                <a:srgbClr val="FFFFFF"/>
              </a:highlight>
            </a:endParaRPr>
          </a:p>
          <a:p>
            <a:pPr marL="0" lvl="0" indent="0" algn="ctr" rtl="0">
              <a:lnSpc>
                <a:spcPct val="100000"/>
              </a:lnSpc>
              <a:spcBef>
                <a:spcPts val="0"/>
              </a:spcBef>
              <a:spcAft>
                <a:spcPts val="0"/>
              </a:spcAft>
              <a:buSzPts val="1400"/>
              <a:buNone/>
            </a:pPr>
            <a:endParaRPr sz="1800">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f701af75ed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f701af75ed_1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tr-TR" sz="1800"/>
              <a:t>Before going into the details, let’s summarize the stages; </a:t>
            </a:r>
            <a:endParaRPr sz="1800"/>
          </a:p>
          <a:p>
            <a:pPr marL="0" lvl="0" indent="0" algn="ctr" rtl="0">
              <a:lnSpc>
                <a:spcPct val="100000"/>
              </a:lnSpc>
              <a:spcBef>
                <a:spcPts val="0"/>
              </a:spcBef>
              <a:spcAft>
                <a:spcPts val="0"/>
              </a:spcAft>
              <a:buClr>
                <a:schemeClr val="dk1"/>
              </a:buClr>
              <a:buSzPts val="1100"/>
              <a:buFont typeface="Arial"/>
              <a:buNone/>
            </a:pPr>
            <a:r>
              <a:rPr lang="tr-TR" sz="1800"/>
              <a:t>The first phase is the definition of the requirements.</a:t>
            </a:r>
            <a:endParaRPr sz="1800"/>
          </a:p>
          <a:p>
            <a:pPr marL="0" lvl="0" indent="0" algn="ctr" rtl="0">
              <a:lnSpc>
                <a:spcPct val="100000"/>
              </a:lnSpc>
              <a:spcBef>
                <a:spcPts val="0"/>
              </a:spcBef>
              <a:spcAft>
                <a:spcPts val="0"/>
              </a:spcAft>
              <a:buClr>
                <a:schemeClr val="dk1"/>
              </a:buClr>
              <a:buSzPts val="1100"/>
              <a:buFont typeface="Arial"/>
              <a:buNone/>
            </a:pPr>
            <a:r>
              <a:rPr lang="tr-TR" sz="1800"/>
              <a:t>This is followed by the design phase. </a:t>
            </a:r>
            <a:endParaRPr sz="1800"/>
          </a:p>
          <a:p>
            <a:pPr marL="0" lvl="0" indent="0" algn="ctr" rtl="0">
              <a:lnSpc>
                <a:spcPct val="100000"/>
              </a:lnSpc>
              <a:spcBef>
                <a:spcPts val="0"/>
              </a:spcBef>
              <a:spcAft>
                <a:spcPts val="0"/>
              </a:spcAft>
              <a:buClr>
                <a:schemeClr val="dk1"/>
              </a:buClr>
              <a:buSzPts val="1100"/>
              <a:buFont typeface="Arial"/>
              <a:buNone/>
            </a:pPr>
            <a:r>
              <a:rPr lang="tr-TR" sz="1800"/>
              <a:t>Afterwards the coding of the product comes with development phase until the software is ready for testing. </a:t>
            </a:r>
            <a:endParaRPr sz="1800"/>
          </a:p>
          <a:p>
            <a:pPr marL="0" lvl="0" indent="0" algn="ctr" rtl="0">
              <a:lnSpc>
                <a:spcPct val="100000"/>
              </a:lnSpc>
              <a:spcBef>
                <a:spcPts val="0"/>
              </a:spcBef>
              <a:spcAft>
                <a:spcPts val="0"/>
              </a:spcAft>
              <a:buClr>
                <a:schemeClr val="dk1"/>
              </a:buClr>
              <a:buSzPts val="1100"/>
              <a:buFont typeface="Arial"/>
              <a:buNone/>
            </a:pPr>
            <a:r>
              <a:rPr lang="tr-TR" sz="1800"/>
              <a:t>The tested product is delivered to the end user, customer.</a:t>
            </a:r>
            <a:endParaRPr sz="1800"/>
          </a:p>
          <a:p>
            <a:pPr marL="0" lvl="0" indent="0" algn="ctr" rtl="0">
              <a:lnSpc>
                <a:spcPct val="100000"/>
              </a:lnSpc>
              <a:spcBef>
                <a:spcPts val="0"/>
              </a:spcBef>
              <a:spcAft>
                <a:spcPts val="0"/>
              </a:spcAft>
              <a:buClr>
                <a:schemeClr val="dk1"/>
              </a:buClr>
              <a:buSzPts val="1100"/>
              <a:buFont typeface="Arial"/>
              <a:buNone/>
            </a:pPr>
            <a:r>
              <a:rPr lang="tr-TR" sz="1800"/>
              <a:t>However, the process doesn't end there. Because the maintenance phase, in other words supporting starts after the product is deployed.</a:t>
            </a:r>
            <a:endParaRPr sz="1800"/>
          </a:p>
          <a:p>
            <a:pPr marL="0" lvl="0" indent="0" algn="ctr" rtl="0">
              <a:lnSpc>
                <a:spcPct val="100000"/>
              </a:lnSpc>
              <a:spcBef>
                <a:spcPts val="0"/>
              </a:spcBef>
              <a:spcAft>
                <a:spcPts val="0"/>
              </a:spcAft>
              <a:buClr>
                <a:schemeClr val="dk1"/>
              </a:buClr>
              <a:buSzPts val="1100"/>
              <a:buFont typeface="Arial"/>
              <a:buNone/>
            </a:pPr>
            <a:r>
              <a:rPr lang="tr-TR" sz="1800"/>
              <a:t>After all, each step is the basis for the next step, and this cycle continues until the software has completed its life.</a:t>
            </a:r>
            <a:endParaRPr sz="1800"/>
          </a:p>
          <a:p>
            <a:pPr marL="0" lvl="0" indent="0" algn="ctr"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solidFill>
                <a:srgbClr val="373A3C"/>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f701af75ed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gf701af75ed_1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tr-TR" sz="1800"/>
              <a:t>Yes, I have a short question before continuing. </a:t>
            </a:r>
            <a:r>
              <a:rPr lang="tr-TR" sz="1800" b="1">
                <a:highlight>
                  <a:srgbClr val="FFFF00"/>
                </a:highlight>
              </a:rPr>
              <a:t>Q</a:t>
            </a:r>
            <a:r>
              <a:rPr lang="tr-TR" sz="1800"/>
              <a:t> What is the most critical step in SDLC? just guess it</a:t>
            </a:r>
            <a:endParaRPr sz="1800"/>
          </a:p>
          <a:p>
            <a:pPr marL="0" lvl="0" indent="0" algn="ctr" rtl="0">
              <a:lnSpc>
                <a:spcPct val="100000"/>
              </a:lnSpc>
              <a:spcBef>
                <a:spcPts val="0"/>
              </a:spcBef>
              <a:spcAft>
                <a:spcPts val="0"/>
              </a:spcAft>
              <a:buSzPts val="1400"/>
              <a:buNone/>
            </a:pPr>
            <a:r>
              <a:rPr lang="tr-TR" sz="1800"/>
              <a:t>Please answer the question on </a:t>
            </a:r>
            <a:r>
              <a:rPr lang="tr-TR" sz="1800" b="1"/>
              <a:t>Pear Deck</a:t>
            </a:r>
            <a:r>
              <a:rPr lang="tr-TR" sz="1800"/>
              <a:t>.</a:t>
            </a:r>
            <a:endParaRPr sz="1800"/>
          </a:p>
          <a:p>
            <a:pPr marL="0" lvl="0" indent="0" algn="ctr" rtl="0">
              <a:lnSpc>
                <a:spcPct val="100000"/>
              </a:lnSpc>
              <a:spcBef>
                <a:spcPts val="0"/>
              </a:spcBef>
              <a:spcAft>
                <a:spcPts val="0"/>
              </a:spcAft>
              <a:buClr>
                <a:schemeClr val="dk1"/>
              </a:buClr>
              <a:buSzPts val="1100"/>
              <a:buFont typeface="Arial"/>
              <a:buNone/>
            </a:pPr>
            <a:r>
              <a:rPr lang="tr-TR" sz="1800">
                <a:solidFill>
                  <a:schemeClr val="dk1"/>
                </a:solidFill>
              </a:rPr>
              <a:t>Requirement Phase, right</a:t>
            </a:r>
            <a:r>
              <a:rPr lang="tr-TR" sz="1800"/>
              <a:t>, Why?</a:t>
            </a:r>
            <a:endParaRPr sz="1800"/>
          </a:p>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SzPts val="1400"/>
              <a:buNone/>
            </a:pPr>
            <a:r>
              <a:rPr lang="tr-TR" sz="1800" b="1">
                <a:solidFill>
                  <a:schemeClr val="dk1"/>
                </a:solidFill>
                <a:highlight>
                  <a:srgbClr val="FFFF00"/>
                </a:highlight>
              </a:rPr>
              <a:t>A</a:t>
            </a:r>
            <a:r>
              <a:rPr lang="tr-TR" sz="1800">
                <a:solidFill>
                  <a:schemeClr val="dk1"/>
                </a:solidFill>
              </a:rPr>
              <a:t> At this stage, there is the answer to exactly what the customer wants. </a:t>
            </a:r>
            <a:endParaRPr sz="1800">
              <a:solidFill>
                <a:schemeClr val="dk1"/>
              </a:solidFill>
            </a:endParaRPr>
          </a:p>
          <a:p>
            <a:pPr marL="0" lvl="0" indent="0" algn="ctr" rtl="0">
              <a:lnSpc>
                <a:spcPct val="100000"/>
              </a:lnSpc>
              <a:spcBef>
                <a:spcPts val="0"/>
              </a:spcBef>
              <a:spcAft>
                <a:spcPts val="0"/>
              </a:spcAft>
              <a:buSzPts val="1400"/>
              <a:buNone/>
            </a:pPr>
            <a:r>
              <a:rPr lang="tr-TR" sz="1800">
                <a:solidFill>
                  <a:schemeClr val="dk1"/>
                </a:solidFill>
              </a:rPr>
              <a:t>An unsuitable input here causes the output to be incorrect. </a:t>
            </a:r>
            <a:endParaRPr sz="1800">
              <a:solidFill>
                <a:schemeClr val="dk1"/>
              </a:solidFill>
            </a:endParaRPr>
          </a:p>
          <a:p>
            <a:pPr marL="0" lvl="0" indent="0" algn="ctr" rtl="0">
              <a:lnSpc>
                <a:spcPct val="100000"/>
              </a:lnSpc>
              <a:spcBef>
                <a:spcPts val="0"/>
              </a:spcBef>
              <a:spcAft>
                <a:spcPts val="0"/>
              </a:spcAft>
              <a:buSzPts val="1400"/>
              <a:buNone/>
            </a:pPr>
            <a:r>
              <a:rPr lang="tr-TR" sz="1800">
                <a:solidFill>
                  <a:schemeClr val="dk1"/>
                </a:solidFill>
              </a:rPr>
              <a:t>So it means you are doing the wrong thing from the beginning.</a:t>
            </a:r>
            <a:endParaRPr sz="1800">
              <a:solidFill>
                <a:schemeClr val="dk1"/>
              </a:solidFill>
            </a:endParaRPr>
          </a:p>
          <a:p>
            <a:pPr marL="0" lvl="0" indent="0" algn="ctr" rtl="0">
              <a:lnSpc>
                <a:spcPct val="100000"/>
              </a:lnSpc>
              <a:spcBef>
                <a:spcPts val="0"/>
              </a:spcBef>
              <a:spcAft>
                <a:spcPts val="0"/>
              </a:spcAft>
              <a:buSzPts val="1400"/>
              <a:buNone/>
            </a:pPr>
            <a:r>
              <a:rPr lang="tr-TR" sz="1800">
                <a:solidFill>
                  <a:schemeClr val="dk1"/>
                </a:solidFill>
              </a:rPr>
              <a:t>Maybe you are doing the best app ever made but if it is not what customer needs it is no good.</a:t>
            </a:r>
            <a:endParaRPr sz="1800">
              <a:solidFill>
                <a:schemeClr val="dk1"/>
              </a:solidFill>
            </a:endParaRPr>
          </a:p>
          <a:p>
            <a:pPr marL="0" lvl="0" indent="0" algn="ctr" rtl="0">
              <a:lnSpc>
                <a:spcPct val="100000"/>
              </a:lnSpc>
              <a:spcBef>
                <a:spcPts val="0"/>
              </a:spcBef>
              <a:spcAft>
                <a:spcPts val="0"/>
              </a:spcAft>
              <a:buSzPts val="1400"/>
              <a:buNone/>
            </a:pPr>
            <a:endParaRPr sz="1800">
              <a:solidFill>
                <a:schemeClr val="dk1"/>
              </a:solidFill>
            </a:endParaRPr>
          </a:p>
          <a:p>
            <a:pPr marL="0" lvl="0" indent="0" algn="ctr" rtl="0">
              <a:lnSpc>
                <a:spcPct val="100000"/>
              </a:lnSpc>
              <a:spcBef>
                <a:spcPts val="0"/>
              </a:spcBef>
              <a:spcAft>
                <a:spcPts val="0"/>
              </a:spcAft>
              <a:buSzPts val="1400"/>
              <a:buNone/>
            </a:pPr>
            <a:r>
              <a:rPr lang="tr-TR" sz="1800">
                <a:solidFill>
                  <a:schemeClr val="dk1"/>
                </a:solidFill>
              </a:rPr>
              <a:t>So you should know the destination point, right?</a:t>
            </a:r>
            <a:endParaRPr sz="1800">
              <a:solidFill>
                <a:schemeClr val="dk1"/>
              </a:solidFill>
            </a:endParaRPr>
          </a:p>
          <a:p>
            <a:pPr marL="0" lvl="0" indent="0" algn="ctr" rtl="0">
              <a:lnSpc>
                <a:spcPct val="100000"/>
              </a:lnSpc>
              <a:spcBef>
                <a:spcPts val="0"/>
              </a:spcBef>
              <a:spcAft>
                <a:spcPts val="0"/>
              </a:spcAft>
              <a:buSzPts val="1400"/>
              <a:buNone/>
            </a:pPr>
            <a:endParaRPr sz="1800">
              <a:solidFill>
                <a:schemeClr val="dk1"/>
              </a:solidFill>
            </a:endParaRPr>
          </a:p>
          <a:p>
            <a:pPr marL="0" lvl="0" indent="0" algn="l" rtl="0">
              <a:lnSpc>
                <a:spcPct val="100000"/>
              </a:lnSpc>
              <a:spcBef>
                <a:spcPts val="0"/>
              </a:spcBef>
              <a:spcAft>
                <a:spcPts val="0"/>
              </a:spcAft>
              <a:buSzPts val="1400"/>
              <a:buNone/>
            </a:pPr>
            <a:r>
              <a:rPr lang="tr-TR"/>
              <a:t>🍐 This is a </a:t>
            </a:r>
            <a:r>
              <a:rPr lang="tr-TR" b="1"/>
              <a:t>Pear Deck</a:t>
            </a:r>
            <a:r>
              <a:rPr lang="tr-TR"/>
              <a:t> Multiple Choice Slide. Your current options are: A: Testing Phase, B: Maintenance Phase, C: Requirement Phase,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701af75ed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f701af75ed_1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sz="1800" b="1">
                <a:highlight>
                  <a:srgbClr val="FFFF00"/>
                </a:highlight>
              </a:rPr>
              <a:t>Q</a:t>
            </a:r>
            <a:r>
              <a:rPr lang="tr-TR" sz="1800"/>
              <a:t> Another question is: What is the document that includes all system requirements and  the basis for the design? Please give our answers on </a:t>
            </a:r>
            <a:r>
              <a:rPr lang="tr-TR" sz="1800" b="1"/>
              <a:t>Pear Deck</a:t>
            </a:r>
            <a:r>
              <a:rPr lang="tr-TR" sz="1800"/>
              <a:t>.</a:t>
            </a: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Clr>
                <a:schemeClr val="dk1"/>
              </a:buClr>
              <a:buSzPts val="1100"/>
              <a:buFont typeface="Arial"/>
              <a:buNone/>
            </a:pPr>
            <a:r>
              <a:rPr lang="tr-TR" sz="1800" b="1">
                <a:highlight>
                  <a:srgbClr val="FFFF00"/>
                </a:highlight>
              </a:rPr>
              <a:t>A</a:t>
            </a:r>
            <a:r>
              <a:rPr lang="tr-TR" sz="1800"/>
              <a:t> </a:t>
            </a:r>
            <a:r>
              <a:rPr lang="tr-TR" sz="1800" b="1"/>
              <a:t>Software Requirement Specification Document.</a:t>
            </a:r>
            <a:endParaRPr sz="1800" b="1"/>
          </a:p>
          <a:p>
            <a:pPr marL="0" lvl="0" indent="0" algn="l" rtl="0">
              <a:lnSpc>
                <a:spcPct val="100000"/>
              </a:lnSpc>
              <a:spcBef>
                <a:spcPts val="0"/>
              </a:spcBef>
              <a:spcAft>
                <a:spcPts val="0"/>
              </a:spcAft>
              <a:buSzPts val="1400"/>
              <a:buNone/>
            </a:pPr>
            <a:r>
              <a:rPr lang="tr-TR" sz="1800"/>
              <a:t>We will talk about SRS in detail while explaining the first stage.</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r>
              <a:rPr lang="tr-TR"/>
              <a:t>🍐 This is a </a:t>
            </a:r>
            <a:r>
              <a:rPr lang="tr-TR" b="1"/>
              <a:t>Pear Deck</a:t>
            </a:r>
            <a:r>
              <a:rPr lang="tr-TR"/>
              <a:t> Multiple Choice Slide. Your current options are: A: Software Test Plan Document, B: Software Requirement Specification Document, C: Software Business Plan Document, D: Software Requirement and Design Specification Document,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f701af75ed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gf701af75ed_1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tr-TR" sz="1800"/>
              <a:t>Lets have a break here. We will continue with the first phase after break.</a:t>
            </a:r>
            <a:endParaRPr sz="1800"/>
          </a:p>
          <a:p>
            <a:pPr marL="0" lvl="0" indent="0" algn="ctr" rtl="0">
              <a:lnSpc>
                <a:spcPct val="115000"/>
              </a:lnSpc>
              <a:spcBef>
                <a:spcPts val="0"/>
              </a:spcBef>
              <a:spcAft>
                <a:spcPts val="0"/>
              </a:spcAft>
              <a:buSzPts val="1400"/>
              <a:buNone/>
            </a:pPr>
            <a:endParaRPr sz="1800"/>
          </a:p>
          <a:p>
            <a:pPr marL="0" lvl="0" indent="0" algn="ctr" rtl="0">
              <a:lnSpc>
                <a:spcPct val="115000"/>
              </a:lnSpc>
              <a:spcBef>
                <a:spcPts val="0"/>
              </a:spcBef>
              <a:spcAft>
                <a:spcPts val="0"/>
              </a:spcAft>
              <a:buSzPts val="1400"/>
              <a:buNone/>
            </a:pPr>
            <a:r>
              <a:rPr lang="tr-TR" sz="1800"/>
              <a:t>Hi again, Yes, we continue through the phases.</a:t>
            </a:r>
            <a:endParaRPr sz="1800"/>
          </a:p>
          <a:p>
            <a:pPr marL="0" lvl="0" indent="0" algn="ctr" rtl="0">
              <a:lnSpc>
                <a:spcPct val="115000"/>
              </a:lnSpc>
              <a:spcBef>
                <a:spcPts val="1200"/>
              </a:spcBef>
              <a:spcAft>
                <a:spcPts val="0"/>
              </a:spcAft>
              <a:buSzPts val="1400"/>
              <a:buNone/>
            </a:pPr>
            <a:r>
              <a:rPr lang="tr-TR" sz="1800"/>
              <a:t>The </a:t>
            </a:r>
            <a:r>
              <a:rPr lang="tr-TR" sz="1800" b="1"/>
              <a:t>Requirement</a:t>
            </a:r>
            <a:r>
              <a:rPr lang="tr-TR" sz="1800"/>
              <a:t> phase is the first and most critical phase of SDLC for </a:t>
            </a:r>
            <a:endParaRPr sz="1800"/>
          </a:p>
          <a:p>
            <a:pPr marL="0" lvl="0" indent="0" algn="ctr" rtl="0">
              <a:lnSpc>
                <a:spcPct val="115000"/>
              </a:lnSpc>
              <a:spcBef>
                <a:spcPts val="1200"/>
              </a:spcBef>
              <a:spcAft>
                <a:spcPts val="0"/>
              </a:spcAft>
              <a:buSzPts val="1400"/>
              <a:buNone/>
            </a:pPr>
            <a:r>
              <a:rPr lang="tr-TR" sz="1800"/>
              <a:t>both the development team and the project manager. This stage can be called the planning, definition or analysis stage.</a:t>
            </a:r>
            <a:endParaRPr sz="1800"/>
          </a:p>
          <a:p>
            <a:pPr marL="0" lvl="0" indent="0" algn="ctr" rtl="0">
              <a:lnSpc>
                <a:spcPct val="115000"/>
              </a:lnSpc>
              <a:spcBef>
                <a:spcPts val="1200"/>
              </a:spcBef>
              <a:spcAft>
                <a:spcPts val="0"/>
              </a:spcAft>
              <a:buSzPts val="1400"/>
              <a:buNone/>
            </a:pPr>
            <a:r>
              <a:rPr lang="tr-TR" sz="1800"/>
              <a:t>At this stage, the customer determines the product or software-related requirements,</a:t>
            </a:r>
            <a:endParaRPr sz="1800"/>
          </a:p>
          <a:p>
            <a:pPr marL="0" lvl="0" indent="0" algn="ctr" rtl="0">
              <a:lnSpc>
                <a:spcPct val="115000"/>
              </a:lnSpc>
              <a:spcBef>
                <a:spcPts val="1200"/>
              </a:spcBef>
              <a:spcAft>
                <a:spcPts val="0"/>
              </a:spcAft>
              <a:buSzPts val="1400"/>
              <a:buNone/>
            </a:pPr>
            <a:r>
              <a:rPr lang="tr-TR" sz="1800"/>
              <a:t> features, </a:t>
            </a:r>
            <a:endParaRPr sz="1800"/>
          </a:p>
          <a:p>
            <a:pPr marL="0" lvl="0" indent="0" algn="ctr" rtl="0">
              <a:lnSpc>
                <a:spcPct val="115000"/>
              </a:lnSpc>
              <a:spcBef>
                <a:spcPts val="1200"/>
              </a:spcBef>
              <a:spcAft>
                <a:spcPts val="0"/>
              </a:spcAft>
              <a:buSzPts val="1400"/>
              <a:buNone/>
            </a:pPr>
            <a:r>
              <a:rPr lang="tr-TR" sz="1800"/>
              <a:t>expectations from the software and any other special requirements. </a:t>
            </a:r>
            <a:endParaRPr sz="1800"/>
          </a:p>
          <a:p>
            <a:pPr marL="0" lvl="0" indent="0" algn="ctr" rtl="0">
              <a:lnSpc>
                <a:spcPct val="115000"/>
              </a:lnSpc>
              <a:spcBef>
                <a:spcPts val="1200"/>
              </a:spcBef>
              <a:spcAft>
                <a:spcPts val="0"/>
              </a:spcAft>
              <a:buSzPts val="1400"/>
              <a:buNone/>
            </a:pPr>
            <a:r>
              <a:rPr lang="tr-TR" sz="1800"/>
              <a:t>The business manager or project manager collects all this information.</a:t>
            </a:r>
            <a:endParaRPr sz="1800"/>
          </a:p>
          <a:p>
            <a:pPr marL="0" marR="38100" lvl="0" indent="0" algn="ctr" rtl="0">
              <a:lnSpc>
                <a:spcPct val="128571"/>
              </a:lnSpc>
              <a:spcBef>
                <a:spcPts val="1200"/>
              </a:spcBef>
              <a:spcAft>
                <a:spcPts val="0"/>
              </a:spcAft>
              <a:buClr>
                <a:schemeClr val="dk1"/>
              </a:buClr>
              <a:buSzPts val="1100"/>
              <a:buFont typeface="Arial"/>
              <a:buNone/>
            </a:pPr>
            <a:r>
              <a:rPr lang="tr-TR" sz="1800"/>
              <a:t>All the information gathered at this stage is vital for the development of the product according to customer requirements.</a:t>
            </a:r>
            <a:endParaRPr sz="1800"/>
          </a:p>
          <a:p>
            <a:pPr marL="0" marR="38100" lvl="0" indent="0" algn="ctr" rtl="0">
              <a:lnSpc>
                <a:spcPct val="128571"/>
              </a:lnSpc>
              <a:spcBef>
                <a:spcPts val="1200"/>
              </a:spcBef>
              <a:spcAft>
                <a:spcPts val="0"/>
              </a:spcAft>
              <a:buClr>
                <a:schemeClr val="dk1"/>
              </a:buClr>
              <a:buSzPts val="1100"/>
              <a:buFont typeface="Arial"/>
              <a:buNone/>
            </a:pPr>
            <a:r>
              <a:rPr lang="tr-TR" sz="1800"/>
              <a:t>So at this level,  you are defining, what  the problem is. Because at the first beginning understanding the problem is very important</a:t>
            </a:r>
            <a:endParaRPr sz="1800"/>
          </a:p>
          <a:p>
            <a:pPr marL="457200" lvl="0" indent="-320675" algn="just" rtl="0">
              <a:lnSpc>
                <a:spcPct val="115000"/>
              </a:lnSpc>
              <a:spcBef>
                <a:spcPts val="1200"/>
              </a:spcBef>
              <a:spcAft>
                <a:spcPts val="0"/>
              </a:spcAft>
              <a:buClr>
                <a:srgbClr val="002060"/>
              </a:buClr>
              <a:buSzPts val="1450"/>
              <a:buChar char="●"/>
            </a:pPr>
            <a:r>
              <a:rPr lang="tr-TR" sz="1450">
                <a:solidFill>
                  <a:srgbClr val="002060"/>
                </a:solidFill>
                <a:highlight>
                  <a:schemeClr val="lt1"/>
                </a:highlight>
              </a:rPr>
              <a:t>I am telling again; understand what  The customer specifies about  requirements, specifications, expectations and any other special requirement related to the product or software.</a:t>
            </a:r>
            <a:endParaRPr sz="1450">
              <a:solidFill>
                <a:srgbClr val="002060"/>
              </a:solidFill>
              <a:highlight>
                <a:schemeClr val="lt1"/>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f701af75ed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f701af75ed_1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tr-TR" sz="1800"/>
              <a:t>To develop the software system, we must have a clear idea of ​​the desired software. </a:t>
            </a:r>
            <a:endParaRPr sz="1800"/>
          </a:p>
          <a:p>
            <a:pPr marL="0" lvl="0" indent="0" algn="ctr" rtl="0">
              <a:lnSpc>
                <a:spcPct val="115000"/>
              </a:lnSpc>
              <a:spcBef>
                <a:spcPts val="1200"/>
              </a:spcBef>
              <a:spcAft>
                <a:spcPts val="0"/>
              </a:spcAft>
              <a:buSzPts val="1400"/>
              <a:buNone/>
            </a:pPr>
            <a:r>
              <a:rPr lang="tr-TR" sz="1800" b="1">
                <a:highlight>
                  <a:srgbClr val="00FFFF"/>
                </a:highlight>
              </a:rPr>
              <a:t>The way to do this is to constantly communicate with customers </a:t>
            </a:r>
            <a:endParaRPr sz="1800" b="1">
              <a:highlight>
                <a:srgbClr val="00FFFF"/>
              </a:highlight>
            </a:endParaRPr>
          </a:p>
          <a:p>
            <a:pPr marL="0" marR="38100" lvl="0" indent="0" algn="ctr" rtl="0">
              <a:lnSpc>
                <a:spcPct val="128571"/>
              </a:lnSpc>
              <a:spcBef>
                <a:spcPts val="1200"/>
              </a:spcBef>
              <a:spcAft>
                <a:spcPts val="0"/>
              </a:spcAft>
              <a:buSzPts val="1400"/>
              <a:buNone/>
            </a:pPr>
            <a:r>
              <a:rPr lang="tr-TR" sz="1800"/>
              <a:t>The task to be done during this phase is to determine the functional and technical requirements of the product to be created.</a:t>
            </a:r>
            <a:endParaRPr sz="1800"/>
          </a:p>
          <a:p>
            <a:pPr marL="0" marR="38100" lvl="0" indent="0" algn="ctr" rtl="0">
              <a:lnSpc>
                <a:spcPct val="128571"/>
              </a:lnSpc>
              <a:spcBef>
                <a:spcPts val="1200"/>
              </a:spcBef>
              <a:spcAft>
                <a:spcPts val="0"/>
              </a:spcAft>
              <a:buSzPts val="1400"/>
              <a:buNone/>
            </a:pPr>
            <a:r>
              <a:rPr lang="tr-TR" sz="1800"/>
              <a:t> In a way, the needs of the project are listed. </a:t>
            </a:r>
            <a:endParaRPr sz="1800"/>
          </a:p>
          <a:p>
            <a:pPr marL="0" marR="38100" lvl="0" indent="0" algn="ctr" rtl="0">
              <a:lnSpc>
                <a:spcPct val="128571"/>
              </a:lnSpc>
              <a:spcBef>
                <a:spcPts val="0"/>
              </a:spcBef>
              <a:spcAft>
                <a:spcPts val="0"/>
              </a:spcAft>
              <a:buSzPts val="1400"/>
              <a:buNone/>
            </a:pPr>
            <a:r>
              <a:rPr lang="tr-TR" sz="1800"/>
              <a:t>By making detailed definitions of the listed needs, solutions to meet these needs are put forward. </a:t>
            </a:r>
            <a:endParaRPr sz="1800"/>
          </a:p>
          <a:p>
            <a:pPr marL="0" lvl="0" indent="0" algn="ctr" rtl="0">
              <a:lnSpc>
                <a:spcPct val="115000"/>
              </a:lnSpc>
              <a:spcBef>
                <a:spcPts val="0"/>
              </a:spcBef>
              <a:spcAft>
                <a:spcPts val="0"/>
              </a:spcAft>
              <a:buClr>
                <a:schemeClr val="dk1"/>
              </a:buClr>
              <a:buSzPts val="1100"/>
              <a:buFont typeface="Arial"/>
              <a:buNone/>
            </a:pPr>
            <a:endParaRPr sz="1800"/>
          </a:p>
          <a:p>
            <a:pPr marL="457200" lvl="0" indent="0" algn="just" rtl="0">
              <a:lnSpc>
                <a:spcPct val="115000"/>
              </a:lnSpc>
              <a:spcBef>
                <a:spcPts val="0"/>
              </a:spcBef>
              <a:spcAft>
                <a:spcPts val="0"/>
              </a:spcAft>
              <a:buSzPts val="1400"/>
              <a:buNone/>
            </a:pPr>
            <a:endParaRPr sz="1450">
              <a:solidFill>
                <a:srgbClr val="002060"/>
              </a:solidFill>
              <a:highlight>
                <a:schemeClr val="lt1"/>
              </a:highlight>
            </a:endParaRPr>
          </a:p>
          <a:p>
            <a:pPr marL="457200" lvl="0" indent="-320675" algn="just" rtl="0">
              <a:lnSpc>
                <a:spcPct val="115000"/>
              </a:lnSpc>
              <a:spcBef>
                <a:spcPts val="0"/>
              </a:spcBef>
              <a:spcAft>
                <a:spcPts val="0"/>
              </a:spcAft>
              <a:buClr>
                <a:srgbClr val="002060"/>
              </a:buClr>
              <a:buSzPts val="1450"/>
              <a:buChar char="●"/>
            </a:pPr>
            <a:r>
              <a:rPr lang="tr-TR" sz="1450">
                <a:solidFill>
                  <a:srgbClr val="002060"/>
                </a:solidFill>
                <a:highlight>
                  <a:schemeClr val="lt1"/>
                </a:highlight>
              </a:rPr>
              <a:t>All the information gathered from this phase is crucial to developing the product as per the customer requirements.</a:t>
            </a:r>
            <a:endParaRPr sz="1450">
              <a:solidFill>
                <a:srgbClr val="002060"/>
              </a:solidFill>
              <a:highlight>
                <a:schemeClr val="lt1"/>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f701af75ed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f701af75ed_1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tr-TR" sz="1800"/>
              <a:t>Once all the information has been gathered , the next step is to clearly define and document the product requirements.</a:t>
            </a:r>
            <a:endParaRPr sz="1800"/>
          </a:p>
          <a:p>
            <a:pPr marL="0" lvl="0" indent="0" algn="ctr" rtl="0">
              <a:lnSpc>
                <a:spcPct val="115000"/>
              </a:lnSpc>
              <a:spcBef>
                <a:spcPts val="0"/>
              </a:spcBef>
              <a:spcAft>
                <a:spcPts val="0"/>
              </a:spcAft>
              <a:buClr>
                <a:schemeClr val="dk1"/>
              </a:buClr>
              <a:buSzPts val="1100"/>
              <a:buFont typeface="Arial"/>
              <a:buNone/>
            </a:pPr>
            <a:r>
              <a:rPr lang="tr-TR" sz="1800">
                <a:highlight>
                  <a:schemeClr val="accent4"/>
                </a:highlight>
              </a:rPr>
              <a:t>Q:What was the name of this document ? We already talked about</a:t>
            </a:r>
            <a:endParaRPr sz="1800">
              <a:highlight>
                <a:schemeClr val="accent4"/>
              </a:highlight>
            </a:endParaRPr>
          </a:p>
          <a:p>
            <a:pPr marL="0" lvl="0" indent="0" algn="ctr" rtl="0">
              <a:lnSpc>
                <a:spcPct val="115000"/>
              </a:lnSpc>
              <a:spcBef>
                <a:spcPts val="0"/>
              </a:spcBef>
              <a:spcAft>
                <a:spcPts val="0"/>
              </a:spcAft>
              <a:buSzPts val="1400"/>
              <a:buNone/>
            </a:pPr>
            <a:r>
              <a:rPr lang="tr-TR" sz="1800" b="1"/>
              <a:t>Software Requirements Specification Document. it</a:t>
            </a:r>
            <a:r>
              <a:rPr lang="tr-TR" sz="1800"/>
              <a:t> is SRS.</a:t>
            </a:r>
            <a:endParaRPr sz="1800"/>
          </a:p>
          <a:p>
            <a:pPr marL="457200" lvl="0" indent="-349250" algn="just" rtl="0">
              <a:lnSpc>
                <a:spcPct val="115000"/>
              </a:lnSpc>
              <a:spcBef>
                <a:spcPts val="0"/>
              </a:spcBef>
              <a:spcAft>
                <a:spcPts val="0"/>
              </a:spcAft>
              <a:buClr>
                <a:srgbClr val="002060"/>
              </a:buClr>
              <a:buSzPts val="1900"/>
              <a:buChar char="●"/>
            </a:pPr>
            <a:r>
              <a:rPr lang="tr-TR" sz="1550">
                <a:solidFill>
                  <a:srgbClr val="002060"/>
                </a:solidFill>
                <a:highlight>
                  <a:schemeClr val="lt1"/>
                </a:highlight>
              </a:rPr>
              <a:t>SRS consists of all the necessary requirements to be designed and developed during the project life cycle.</a:t>
            </a:r>
            <a:endParaRPr sz="1900"/>
          </a:p>
          <a:p>
            <a:pPr marL="0" lvl="0" indent="0" algn="ctr" rtl="0">
              <a:lnSpc>
                <a:spcPct val="115000"/>
              </a:lnSpc>
              <a:spcBef>
                <a:spcPts val="0"/>
              </a:spcBef>
              <a:spcAft>
                <a:spcPts val="0"/>
              </a:spcAft>
              <a:buNone/>
            </a:pPr>
            <a:r>
              <a:rPr lang="tr-TR" sz="1800">
                <a:solidFill>
                  <a:srgbClr val="3A3F50"/>
                </a:solidFill>
              </a:rPr>
              <a:t>You can think of SRS like a checklist. When the project is finished, what we have asked for, can be viewed here like a checklist.</a:t>
            </a:r>
            <a:endParaRPr sz="1800"/>
          </a:p>
          <a:p>
            <a:pPr marL="0" lvl="0" indent="0" algn="ctr" rtl="0">
              <a:lnSpc>
                <a:spcPct val="115000"/>
              </a:lnSpc>
              <a:spcBef>
                <a:spcPts val="0"/>
              </a:spcBef>
              <a:spcAft>
                <a:spcPts val="0"/>
              </a:spcAft>
              <a:buSzPts val="1400"/>
              <a:buNone/>
            </a:pPr>
            <a:r>
              <a:rPr lang="tr-TR" sz="1800"/>
              <a:t>Documentation is made after everything is clearly understood by both, customer and product manager.</a:t>
            </a:r>
            <a:endParaRPr sz="1800"/>
          </a:p>
          <a:p>
            <a:pPr marL="0" lvl="0" indent="0" algn="ctr" rtl="0">
              <a:lnSpc>
                <a:spcPct val="115000"/>
              </a:lnSpc>
              <a:spcBef>
                <a:spcPts val="0"/>
              </a:spcBef>
              <a:spcAft>
                <a:spcPts val="0"/>
              </a:spcAft>
              <a:buSzPts val="1400"/>
              <a:buNone/>
            </a:pPr>
            <a:endParaRPr sz="1800"/>
          </a:p>
          <a:p>
            <a:pPr marL="0" lvl="0" indent="0" algn="ctr" rtl="0">
              <a:lnSpc>
                <a:spcPct val="115000"/>
              </a:lnSpc>
              <a:spcBef>
                <a:spcPts val="0"/>
              </a:spcBef>
              <a:spcAft>
                <a:spcPts val="0"/>
              </a:spcAft>
              <a:buSzPts val="1400"/>
              <a:buNone/>
            </a:pPr>
            <a:r>
              <a:rPr lang="tr-TR" sz="1800"/>
              <a:t>there should be </a:t>
            </a:r>
            <a:r>
              <a:rPr lang="tr-TR" sz="1800" b="1"/>
              <a:t>mutual understanding</a:t>
            </a:r>
            <a:r>
              <a:rPr lang="tr-TR" sz="1800"/>
              <a:t> between both of them.</a:t>
            </a:r>
            <a:endParaRPr sz="1800"/>
          </a:p>
          <a:p>
            <a:pPr marL="0" lvl="0" indent="0" algn="ctr" rtl="0">
              <a:lnSpc>
                <a:spcPct val="115000"/>
              </a:lnSpc>
              <a:spcBef>
                <a:spcPts val="1200"/>
              </a:spcBef>
              <a:spcAft>
                <a:spcPts val="0"/>
              </a:spcAft>
              <a:buSzPts val="1400"/>
              <a:buNone/>
            </a:pPr>
            <a:r>
              <a:rPr lang="tr-TR" sz="1800"/>
              <a:t>Regarding the Requirement phase, let's underline the following: this is the stage of determining exactly what the customer wants from us. So that, this is the </a:t>
            </a:r>
            <a:r>
              <a:rPr lang="tr-TR" sz="1800">
                <a:solidFill>
                  <a:schemeClr val="dk1"/>
                </a:solidFill>
              </a:rPr>
              <a:t>most critical step in SDLC.</a:t>
            </a:r>
            <a:endParaRPr sz="1800"/>
          </a:p>
          <a:p>
            <a:pPr marL="0" marR="38100" lvl="0" indent="0" algn="ctr" rtl="0">
              <a:lnSpc>
                <a:spcPct val="128571"/>
              </a:lnSpc>
              <a:spcBef>
                <a:spcPts val="1200"/>
              </a:spcBef>
              <a:spcAft>
                <a:spcPts val="0"/>
              </a:spcAft>
              <a:buClr>
                <a:schemeClr val="dk1"/>
              </a:buClr>
              <a:buSzPts val="1100"/>
              <a:buFont typeface="Arial"/>
              <a:buNone/>
            </a:pPr>
            <a:r>
              <a:rPr lang="tr-TR" sz="1800"/>
              <a:t>and lastly, At this stage, we should be in constant communication with the customer.</a:t>
            </a:r>
            <a:endParaRPr sz="1450">
              <a:solidFill>
                <a:srgbClr val="002060"/>
              </a:solidFill>
              <a:highlight>
                <a:schemeClr val="lt1"/>
              </a:highlight>
            </a:endParaRPr>
          </a:p>
          <a:p>
            <a:pPr marL="0" lvl="0" indent="0" algn="just" rtl="0">
              <a:lnSpc>
                <a:spcPct val="115000"/>
              </a:lnSpc>
              <a:spcBef>
                <a:spcPts val="0"/>
              </a:spcBef>
              <a:spcAft>
                <a:spcPts val="0"/>
              </a:spcAft>
              <a:buSzPts val="1400"/>
              <a:buNone/>
            </a:pPr>
            <a:endParaRPr sz="1450">
              <a:solidFill>
                <a:srgbClr val="002060"/>
              </a:solidFill>
              <a:highlight>
                <a:schemeClr val="lt1"/>
              </a:highlight>
            </a:endParaRPr>
          </a:p>
          <a:p>
            <a:pPr marL="0" lvl="0" indent="0" algn="ctr" rtl="0">
              <a:lnSpc>
                <a:spcPct val="115000"/>
              </a:lnSpc>
              <a:spcBef>
                <a:spcPts val="0"/>
              </a:spcBef>
              <a:spcAft>
                <a:spcPts val="0"/>
              </a:spcAft>
              <a:buClr>
                <a:schemeClr val="dk1"/>
              </a:buClr>
              <a:buSzPts val="1400"/>
              <a:buFont typeface="Arial"/>
              <a:buNone/>
            </a:pPr>
            <a:endParaRPr sz="1800">
              <a:solidFill>
                <a:schemeClr val="dk1"/>
              </a:solidFill>
            </a:endParaRPr>
          </a:p>
          <a:p>
            <a:pPr marL="0" lvl="0" indent="0" algn="ctr" rtl="0">
              <a:lnSpc>
                <a:spcPct val="115000"/>
              </a:lnSpc>
              <a:spcBef>
                <a:spcPts val="0"/>
              </a:spcBef>
              <a:spcAft>
                <a:spcPts val="0"/>
              </a:spcAft>
              <a:buClr>
                <a:schemeClr val="dk1"/>
              </a:buClr>
              <a:buSzPts val="1400"/>
              <a:buFont typeface="Arial"/>
              <a:buNone/>
            </a:pPr>
            <a:endParaRPr sz="1800">
              <a:solidFill>
                <a:schemeClr val="dk1"/>
              </a:solidFill>
            </a:endParaRPr>
          </a:p>
          <a:p>
            <a:pPr marL="0" lvl="0" indent="0" algn="just" rtl="0">
              <a:lnSpc>
                <a:spcPct val="115000"/>
              </a:lnSpc>
              <a:spcBef>
                <a:spcPts val="0"/>
              </a:spcBef>
              <a:spcAft>
                <a:spcPts val="0"/>
              </a:spcAft>
              <a:buSzPts val="1400"/>
              <a:buNone/>
            </a:pPr>
            <a:endParaRPr sz="1450">
              <a:solidFill>
                <a:srgbClr val="002060"/>
              </a:solidFill>
              <a:highlight>
                <a:schemeClr val="lt1"/>
              </a:highlight>
            </a:endParaRPr>
          </a:p>
          <a:p>
            <a:pPr marL="0" lvl="0" indent="0" algn="just" rtl="0">
              <a:lnSpc>
                <a:spcPct val="115000"/>
              </a:lnSpc>
              <a:spcBef>
                <a:spcPts val="0"/>
              </a:spcBef>
              <a:spcAft>
                <a:spcPts val="0"/>
              </a:spcAft>
              <a:buSzPts val="1400"/>
              <a:buNone/>
            </a:pPr>
            <a:endParaRPr sz="1450">
              <a:solidFill>
                <a:srgbClr val="002060"/>
              </a:solidFill>
              <a:highlight>
                <a:schemeClr val="lt1"/>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f701af75ed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f701af75ed_1_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endParaRPr sz="1450">
              <a:solidFill>
                <a:srgbClr val="002060"/>
              </a:solidFill>
              <a:highlight>
                <a:schemeClr val="lt1"/>
              </a:highlight>
            </a:endParaRPr>
          </a:p>
          <a:p>
            <a:pPr marL="0" lvl="0" indent="0" algn="just" rtl="0">
              <a:lnSpc>
                <a:spcPct val="115000"/>
              </a:lnSpc>
              <a:spcBef>
                <a:spcPts val="1200"/>
              </a:spcBef>
              <a:spcAft>
                <a:spcPts val="0"/>
              </a:spcAft>
              <a:buSzPts val="1400"/>
              <a:buNone/>
            </a:pPr>
            <a:r>
              <a:rPr lang="tr-TR" sz="1450" b="1">
                <a:solidFill>
                  <a:srgbClr val="002060"/>
                </a:solidFill>
                <a:highlight>
                  <a:schemeClr val="lt1"/>
                </a:highlight>
              </a:rPr>
              <a:t>In this slide you can see thr srs document structure.</a:t>
            </a:r>
            <a:endParaRPr sz="1450" b="1">
              <a:solidFill>
                <a:srgbClr val="002060"/>
              </a:solidFill>
              <a:highlight>
                <a:schemeClr val="lt1"/>
              </a:highlight>
            </a:endParaRPr>
          </a:p>
          <a:p>
            <a:pPr marL="0" lvl="0" indent="0" algn="just" rtl="0">
              <a:lnSpc>
                <a:spcPct val="115000"/>
              </a:lnSpc>
              <a:spcBef>
                <a:spcPts val="1200"/>
              </a:spcBef>
              <a:spcAft>
                <a:spcPts val="0"/>
              </a:spcAft>
              <a:buSzPts val="1400"/>
              <a:buNone/>
            </a:pPr>
            <a:r>
              <a:rPr lang="tr-TR" sz="1450" b="1">
                <a:solidFill>
                  <a:srgbClr val="002060"/>
                </a:solidFill>
                <a:highlight>
                  <a:schemeClr val="lt1"/>
                </a:highlight>
              </a:rPr>
              <a:t>Now I want to show you a sample SRS template</a:t>
            </a:r>
            <a:r>
              <a:rPr lang="tr-TR" sz="1450" b="1">
                <a:solidFill>
                  <a:srgbClr val="002060"/>
                </a:solidFill>
                <a:highlight>
                  <a:srgbClr val="FFFF00"/>
                </a:highlight>
              </a:rPr>
              <a:t> AÇ</a:t>
            </a:r>
            <a:endParaRPr sz="1450" b="1">
              <a:solidFill>
                <a:srgbClr val="002060"/>
              </a:solidFill>
              <a:highlight>
                <a:srgbClr val="FFFF00"/>
              </a:highlight>
            </a:endParaRPr>
          </a:p>
          <a:p>
            <a:pPr marL="0" lvl="0" indent="0" algn="just" rtl="0">
              <a:lnSpc>
                <a:spcPct val="115000"/>
              </a:lnSpc>
              <a:spcBef>
                <a:spcPts val="1200"/>
              </a:spcBef>
              <a:spcAft>
                <a:spcPts val="0"/>
              </a:spcAft>
              <a:buSzPts val="1400"/>
              <a:buNone/>
            </a:pPr>
            <a:endParaRPr sz="1450" b="1">
              <a:solidFill>
                <a:srgbClr val="002060"/>
              </a:solidFill>
              <a:highlight>
                <a:schemeClr val="lt1"/>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f701af75ed_1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f701af75ed_1_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tr-TR" sz="1800"/>
              <a:t>in the light of  SRS document, the design stage starts and the software is created first in the mind at this stage.</a:t>
            </a:r>
            <a:endParaRPr sz="1800"/>
          </a:p>
          <a:p>
            <a:pPr marL="0" lvl="0" indent="0" algn="ctr" rtl="0">
              <a:lnSpc>
                <a:spcPct val="115000"/>
              </a:lnSpc>
              <a:spcBef>
                <a:spcPts val="0"/>
              </a:spcBef>
              <a:spcAft>
                <a:spcPts val="0"/>
              </a:spcAft>
              <a:buClr>
                <a:schemeClr val="dk1"/>
              </a:buClr>
              <a:buSzPts val="1100"/>
              <a:buFont typeface="Arial"/>
              <a:buNone/>
            </a:pPr>
            <a:r>
              <a:rPr lang="tr-TR" sz="1800"/>
              <a:t>One of the most important techniques used in software design is Abstraction.</a:t>
            </a:r>
            <a:endParaRPr sz="1800"/>
          </a:p>
          <a:p>
            <a:pPr marL="0" lvl="0" indent="0" algn="ctr" rtl="0">
              <a:lnSpc>
                <a:spcPct val="115000"/>
              </a:lnSpc>
              <a:spcBef>
                <a:spcPts val="0"/>
              </a:spcBef>
              <a:spcAft>
                <a:spcPts val="0"/>
              </a:spcAft>
              <a:buClr>
                <a:schemeClr val="dk1"/>
              </a:buClr>
              <a:buSzPts val="1100"/>
              <a:buFont typeface="Arial"/>
              <a:buNone/>
            </a:pPr>
            <a:endParaRPr sz="1350" b="1">
              <a:solidFill>
                <a:srgbClr val="333333"/>
              </a:solidFill>
              <a:highlight>
                <a:srgbClr val="D6D6D6"/>
              </a:highlight>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endParaRPr sz="1800"/>
          </a:p>
          <a:p>
            <a:pPr marL="0" lvl="0" indent="0" algn="ctr" rtl="0">
              <a:lnSpc>
                <a:spcPct val="115000"/>
              </a:lnSpc>
              <a:spcBef>
                <a:spcPts val="0"/>
              </a:spcBef>
              <a:spcAft>
                <a:spcPts val="0"/>
              </a:spcAft>
              <a:buClr>
                <a:schemeClr val="dk1"/>
              </a:buClr>
              <a:buSzPts val="1100"/>
              <a:buFont typeface="Arial"/>
              <a:buNone/>
            </a:pPr>
            <a:r>
              <a:rPr lang="tr-TR" sz="1800"/>
              <a:t>You remember it from the Computional Thinking class.</a:t>
            </a:r>
            <a:endParaRPr sz="1800"/>
          </a:p>
          <a:p>
            <a:pPr marL="0" lvl="0" indent="0" algn="ctr" rtl="0">
              <a:lnSpc>
                <a:spcPct val="115000"/>
              </a:lnSpc>
              <a:spcBef>
                <a:spcPts val="0"/>
              </a:spcBef>
              <a:spcAft>
                <a:spcPts val="0"/>
              </a:spcAft>
              <a:buClr>
                <a:schemeClr val="dk1"/>
              </a:buClr>
              <a:buSzPts val="1100"/>
              <a:buFont typeface="Arial"/>
              <a:buNone/>
            </a:pPr>
            <a:r>
              <a:rPr lang="tr-TR" sz="1800"/>
              <a:t>  </a:t>
            </a:r>
            <a:r>
              <a:rPr lang="tr-TR" sz="1800" b="1"/>
              <a:t>Abstraction </a:t>
            </a:r>
            <a:r>
              <a:rPr lang="tr-TR" sz="1800"/>
              <a:t>is the ignoring of some properties of objects, events and situations in order to facilitate the solution of problems.</a:t>
            </a:r>
            <a:endParaRPr sz="1800"/>
          </a:p>
          <a:p>
            <a:pPr marL="0" lvl="0" indent="0" algn="ctr" rtl="0">
              <a:lnSpc>
                <a:spcPct val="115000"/>
              </a:lnSpc>
              <a:spcBef>
                <a:spcPts val="0"/>
              </a:spcBef>
              <a:spcAft>
                <a:spcPts val="0"/>
              </a:spcAft>
              <a:buClr>
                <a:schemeClr val="dk1"/>
              </a:buClr>
              <a:buSzPts val="1100"/>
              <a:buFont typeface="Arial"/>
              <a:buNone/>
            </a:pPr>
            <a:r>
              <a:rPr lang="tr-TR" sz="1800"/>
              <a:t>Abstraction simplifies the problem, allowing us to focus on the most important parts of it. Logical, logical models are developed.</a:t>
            </a:r>
            <a:endParaRPr sz="1800"/>
          </a:p>
          <a:p>
            <a:pPr marL="0" lvl="0" indent="0" algn="ctr" rtl="0">
              <a:lnSpc>
                <a:spcPct val="115000"/>
              </a:lnSpc>
              <a:spcBef>
                <a:spcPts val="0"/>
              </a:spcBef>
              <a:spcAft>
                <a:spcPts val="0"/>
              </a:spcAft>
              <a:buClr>
                <a:schemeClr val="dk1"/>
              </a:buClr>
              <a:buSzPts val="1100"/>
              <a:buFont typeface="Arial"/>
              <a:buNone/>
            </a:pPr>
            <a:r>
              <a:rPr lang="tr-TR" sz="1800"/>
              <a:t>After that we have to make the </a:t>
            </a:r>
            <a:r>
              <a:rPr lang="tr-TR" sz="1800">
                <a:solidFill>
                  <a:schemeClr val="dk1"/>
                </a:solidFill>
              </a:rPr>
              <a:t>physical design.</a:t>
            </a:r>
            <a:endParaRPr sz="1800"/>
          </a:p>
          <a:p>
            <a:pPr marL="0" lvl="0" indent="0" algn="ctr" rtl="0">
              <a:lnSpc>
                <a:spcPct val="115000"/>
              </a:lnSpc>
              <a:spcBef>
                <a:spcPts val="0"/>
              </a:spcBef>
              <a:spcAft>
                <a:spcPts val="0"/>
              </a:spcAft>
              <a:buClr>
                <a:schemeClr val="dk1"/>
              </a:buClr>
              <a:buSzPts val="1100"/>
              <a:buFont typeface="Arial"/>
              <a:buNone/>
            </a:pPr>
            <a:r>
              <a:rPr lang="tr-TR" sz="1800"/>
              <a:t>We say this application will does this and will does that but how will it does them. Here comes the physical design.</a:t>
            </a:r>
            <a:endParaRPr sz="1800"/>
          </a:p>
          <a:p>
            <a:pPr marL="0" lvl="0" indent="0" algn="ctr" rtl="0">
              <a:lnSpc>
                <a:spcPct val="115000"/>
              </a:lnSpc>
              <a:spcBef>
                <a:spcPts val="1200"/>
              </a:spcBef>
              <a:spcAft>
                <a:spcPts val="0"/>
              </a:spcAft>
              <a:buSzPts val="1400"/>
              <a:buNone/>
            </a:pPr>
            <a:r>
              <a:rPr lang="tr-TR" sz="1800"/>
              <a:t>The logical design of the system is transformed into a physical design in this stage.</a:t>
            </a:r>
            <a:endParaRPr sz="1800"/>
          </a:p>
          <a:p>
            <a:pPr marL="0" marR="38100" lvl="0" indent="0" algn="ctr" rtl="0">
              <a:lnSpc>
                <a:spcPct val="128571"/>
              </a:lnSpc>
              <a:spcBef>
                <a:spcPts val="1200"/>
              </a:spcBef>
              <a:spcAft>
                <a:spcPts val="0"/>
              </a:spcAft>
              <a:buSzPts val="1400"/>
              <a:buNone/>
            </a:pPr>
            <a:r>
              <a:rPr lang="tr-TR" sz="1800"/>
              <a:t>(Therefore, this stage is one of the high priority stages of SDLC.)</a:t>
            </a:r>
            <a:endParaRPr sz="1800"/>
          </a:p>
          <a:p>
            <a:pPr marL="0" lvl="0" indent="0" algn="ctr" rtl="0">
              <a:lnSpc>
                <a:spcPct val="115000"/>
              </a:lnSpc>
              <a:spcBef>
                <a:spcPts val="0"/>
              </a:spcBef>
              <a:spcAft>
                <a:spcPts val="0"/>
              </a:spcAft>
              <a:buClr>
                <a:srgbClr val="3A3F50"/>
              </a:buClr>
              <a:buSzPts val="1100"/>
              <a:buFont typeface="Arial"/>
              <a:buNone/>
            </a:pPr>
            <a:r>
              <a:rPr lang="tr-TR" sz="1350" b="1">
                <a:solidFill>
                  <a:srgbClr val="333333"/>
                </a:solidFill>
                <a:highlight>
                  <a:srgbClr val="FFFF00"/>
                </a:highlight>
                <a:latin typeface="Roboto"/>
                <a:ea typeface="Roboto"/>
                <a:cs typeface="Roboto"/>
                <a:sym typeface="Roboto"/>
              </a:rPr>
              <a:t>Decomposition</a:t>
            </a:r>
            <a:r>
              <a:rPr lang="tr-TR" sz="1350" b="1">
                <a:solidFill>
                  <a:srgbClr val="333333"/>
                </a:solidFill>
                <a:highlight>
                  <a:srgbClr val="D6D6D6"/>
                </a:highlight>
                <a:latin typeface="Roboto"/>
                <a:ea typeface="Roboto"/>
                <a:cs typeface="Roboto"/>
                <a:sym typeface="Roboto"/>
              </a:rPr>
              <a:t>-breaking something into smaller parts</a:t>
            </a:r>
            <a:endParaRPr sz="1350" b="1">
              <a:solidFill>
                <a:srgbClr val="333333"/>
              </a:solidFill>
              <a:highlight>
                <a:srgbClr val="D6D6D6"/>
              </a:highlight>
              <a:latin typeface="Roboto"/>
              <a:ea typeface="Roboto"/>
              <a:cs typeface="Roboto"/>
              <a:sym typeface="Roboto"/>
            </a:endParaRPr>
          </a:p>
          <a:p>
            <a:pPr marL="0" lvl="0" indent="0" algn="ctr" rtl="0">
              <a:lnSpc>
                <a:spcPct val="115000"/>
              </a:lnSpc>
              <a:spcBef>
                <a:spcPts val="0"/>
              </a:spcBef>
              <a:spcAft>
                <a:spcPts val="0"/>
              </a:spcAft>
              <a:buClr>
                <a:srgbClr val="3A3F50"/>
              </a:buClr>
              <a:buSzPts val="1100"/>
              <a:buFont typeface="Arial"/>
              <a:buNone/>
            </a:pPr>
            <a:r>
              <a:rPr lang="tr-TR" sz="1350" b="1">
                <a:solidFill>
                  <a:srgbClr val="333333"/>
                </a:solidFill>
                <a:highlight>
                  <a:srgbClr val="FFFF00"/>
                </a:highlight>
                <a:latin typeface="Roboto"/>
                <a:ea typeface="Roboto"/>
                <a:cs typeface="Roboto"/>
                <a:sym typeface="Roboto"/>
              </a:rPr>
              <a:t>Pattern Recognition</a:t>
            </a:r>
            <a:r>
              <a:rPr lang="tr-TR" sz="1350" b="1">
                <a:solidFill>
                  <a:srgbClr val="333333"/>
                </a:solidFill>
                <a:highlight>
                  <a:srgbClr val="D6D6D6"/>
                </a:highlight>
                <a:latin typeface="Roboto"/>
                <a:ea typeface="Roboto"/>
                <a:cs typeface="Roboto"/>
                <a:sym typeface="Roboto"/>
              </a:rPr>
              <a:t>-looking for similarities and trends</a:t>
            </a:r>
            <a:endParaRPr sz="1350" b="1">
              <a:solidFill>
                <a:srgbClr val="333333"/>
              </a:solidFill>
              <a:highlight>
                <a:srgbClr val="D6D6D6"/>
              </a:highlight>
              <a:latin typeface="Roboto"/>
              <a:ea typeface="Roboto"/>
              <a:cs typeface="Roboto"/>
              <a:sym typeface="Roboto"/>
            </a:endParaRPr>
          </a:p>
          <a:p>
            <a:pPr marL="0" lvl="0" indent="0" algn="ctr" rtl="0">
              <a:lnSpc>
                <a:spcPct val="115000"/>
              </a:lnSpc>
              <a:spcBef>
                <a:spcPts val="0"/>
              </a:spcBef>
              <a:spcAft>
                <a:spcPts val="0"/>
              </a:spcAft>
              <a:buClr>
                <a:srgbClr val="3A3F50"/>
              </a:buClr>
              <a:buSzPts val="1100"/>
              <a:buFont typeface="Arial"/>
              <a:buNone/>
            </a:pPr>
            <a:r>
              <a:rPr lang="tr-TR" sz="1350" b="1">
                <a:solidFill>
                  <a:srgbClr val="333333"/>
                </a:solidFill>
                <a:highlight>
                  <a:srgbClr val="FFFF00"/>
                </a:highlight>
                <a:latin typeface="Roboto"/>
                <a:ea typeface="Roboto"/>
                <a:cs typeface="Roboto"/>
                <a:sym typeface="Roboto"/>
              </a:rPr>
              <a:t>Abstraction</a:t>
            </a:r>
            <a:r>
              <a:rPr lang="tr-TR" sz="1350" b="1">
                <a:solidFill>
                  <a:srgbClr val="333333"/>
                </a:solidFill>
                <a:highlight>
                  <a:srgbClr val="D6D6D6"/>
                </a:highlight>
                <a:latin typeface="Roboto"/>
                <a:ea typeface="Roboto"/>
                <a:cs typeface="Roboto"/>
                <a:sym typeface="Roboto"/>
              </a:rPr>
              <a:t>-focusing on what’s important and ignoring what’s unnecessary.</a:t>
            </a:r>
            <a:endParaRPr sz="1350" b="1">
              <a:solidFill>
                <a:srgbClr val="333333"/>
              </a:solidFill>
              <a:highlight>
                <a:srgbClr val="D6D6D6"/>
              </a:highlight>
              <a:latin typeface="Roboto"/>
              <a:ea typeface="Roboto"/>
              <a:cs typeface="Roboto"/>
              <a:sym typeface="Roboto"/>
            </a:endParaRPr>
          </a:p>
          <a:p>
            <a:pPr marL="0" lvl="0" indent="0" algn="ctr" rtl="0">
              <a:lnSpc>
                <a:spcPct val="115000"/>
              </a:lnSpc>
              <a:spcBef>
                <a:spcPts val="0"/>
              </a:spcBef>
              <a:spcAft>
                <a:spcPts val="0"/>
              </a:spcAft>
              <a:buClr>
                <a:srgbClr val="3A3F50"/>
              </a:buClr>
              <a:buSzPts val="1100"/>
              <a:buFont typeface="Arial"/>
              <a:buNone/>
            </a:pPr>
            <a:r>
              <a:rPr lang="tr-TR" sz="1350" b="1">
                <a:solidFill>
                  <a:srgbClr val="333333"/>
                </a:solidFill>
                <a:highlight>
                  <a:srgbClr val="FFFF00"/>
                </a:highlight>
                <a:latin typeface="Roboto"/>
                <a:ea typeface="Roboto"/>
                <a:cs typeface="Roboto"/>
                <a:sym typeface="Roboto"/>
              </a:rPr>
              <a:t>Algorithm Design</a:t>
            </a:r>
            <a:r>
              <a:rPr lang="tr-TR" sz="1350" b="1">
                <a:solidFill>
                  <a:srgbClr val="333333"/>
                </a:solidFill>
                <a:highlight>
                  <a:srgbClr val="D6D6D6"/>
                </a:highlight>
                <a:latin typeface="Roboto"/>
                <a:ea typeface="Roboto"/>
                <a:cs typeface="Roboto"/>
                <a:sym typeface="Roboto"/>
              </a:rPr>
              <a:t>-Creation of step by step instructions to solve a problem.</a:t>
            </a:r>
            <a:endParaRPr sz="1350" b="1">
              <a:solidFill>
                <a:srgbClr val="333333"/>
              </a:solidFill>
              <a:highlight>
                <a:srgbClr val="D6D6D6"/>
              </a:highlight>
              <a:latin typeface="Roboto"/>
              <a:ea typeface="Roboto"/>
              <a:cs typeface="Roboto"/>
              <a:sym typeface="Roboto"/>
            </a:endParaRPr>
          </a:p>
          <a:p>
            <a:pPr marL="0" lvl="0" indent="0" algn="ctr" rtl="0">
              <a:lnSpc>
                <a:spcPct val="115000"/>
              </a:lnSpc>
              <a:spcBef>
                <a:spcPts val="0"/>
              </a:spcBef>
              <a:spcAft>
                <a:spcPts val="0"/>
              </a:spcAft>
              <a:buClr>
                <a:srgbClr val="3A3F50"/>
              </a:buClr>
              <a:buSzPts val="1100"/>
              <a:buFont typeface="Arial"/>
              <a:buNone/>
            </a:pPr>
            <a:r>
              <a:rPr lang="tr-TR" sz="1350" b="1">
                <a:solidFill>
                  <a:srgbClr val="333333"/>
                </a:solidFill>
                <a:highlight>
                  <a:srgbClr val="FFF2CC"/>
                </a:highlight>
                <a:latin typeface="Roboto"/>
                <a:ea typeface="Roboto"/>
                <a:cs typeface="Roboto"/>
                <a:sym typeface="Roboto"/>
              </a:rPr>
              <a:t>Debugging</a:t>
            </a:r>
            <a:r>
              <a:rPr lang="tr-TR" sz="1350" b="1">
                <a:solidFill>
                  <a:srgbClr val="333333"/>
                </a:solidFill>
                <a:highlight>
                  <a:srgbClr val="D6D6D6"/>
                </a:highlight>
                <a:latin typeface="Roboto"/>
                <a:ea typeface="Roboto"/>
                <a:cs typeface="Roboto"/>
                <a:sym typeface="Roboto"/>
              </a:rPr>
              <a:t>- fixing your errors within the algorithm</a:t>
            </a:r>
            <a:endParaRPr sz="1450">
              <a:solidFill>
                <a:srgbClr val="002060"/>
              </a:solidFill>
              <a:highlight>
                <a:schemeClr val="lt1"/>
              </a:highlight>
            </a:endParaRPr>
          </a:p>
          <a:p>
            <a:pPr marL="0" lvl="0" indent="0" algn="l" rtl="0">
              <a:lnSpc>
                <a:spcPct val="100000"/>
              </a:lnSpc>
              <a:spcBef>
                <a:spcPts val="0"/>
              </a:spcBef>
              <a:spcAft>
                <a:spcPts val="0"/>
              </a:spcAft>
              <a:buSzPts val="1400"/>
              <a:buNone/>
            </a:pPr>
            <a:endParaRPr sz="1800">
              <a:highlight>
                <a:srgbClr val="FFFFFF"/>
              </a:highlight>
            </a:endParaRPr>
          </a:p>
          <a:p>
            <a:pPr marL="0" lvl="0" indent="0" algn="l" rtl="0">
              <a:lnSpc>
                <a:spcPct val="100000"/>
              </a:lnSpc>
              <a:spcBef>
                <a:spcPts val="0"/>
              </a:spcBef>
              <a:spcAft>
                <a:spcPts val="0"/>
              </a:spcAft>
              <a:buSzPts val="1400"/>
              <a:buNone/>
            </a:pPr>
            <a:endParaRPr sz="1800">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f701af75ed_1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gf701af75ed_1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SzPts val="1400"/>
              <a:buNone/>
            </a:pPr>
            <a:endParaRPr sz="1800"/>
          </a:p>
          <a:p>
            <a:pPr marL="0" marR="38100" lvl="0" indent="0" algn="ctr" rtl="0">
              <a:lnSpc>
                <a:spcPct val="128571"/>
              </a:lnSpc>
              <a:spcBef>
                <a:spcPts val="0"/>
              </a:spcBef>
              <a:spcAft>
                <a:spcPts val="0"/>
              </a:spcAft>
              <a:buClr>
                <a:schemeClr val="dk1"/>
              </a:buClr>
              <a:buSzPts val="1100"/>
              <a:buFont typeface="Arial"/>
              <a:buNone/>
            </a:pPr>
            <a:r>
              <a:rPr lang="tr-TR" sz="1800"/>
              <a:t>At this stage, we have to decide all needs such as;</a:t>
            </a:r>
            <a:endParaRPr sz="1800"/>
          </a:p>
          <a:p>
            <a:pPr marL="0" marR="38100" lvl="0" indent="0" algn="ctr" rtl="0">
              <a:lnSpc>
                <a:spcPct val="128571"/>
              </a:lnSpc>
              <a:spcBef>
                <a:spcPts val="0"/>
              </a:spcBef>
              <a:spcAft>
                <a:spcPts val="0"/>
              </a:spcAft>
              <a:buClr>
                <a:schemeClr val="dk1"/>
              </a:buClr>
              <a:buSzPts val="1100"/>
              <a:buFont typeface="Arial"/>
              <a:buNone/>
            </a:pPr>
            <a:r>
              <a:rPr lang="tr-TR" sz="1800"/>
              <a:t> which programming language the software will be coded in (Java, C ++, .NET, PHP, python ), </a:t>
            </a:r>
            <a:endParaRPr sz="1800"/>
          </a:p>
          <a:p>
            <a:pPr marL="0" marR="38100" lvl="0" indent="0" algn="ctr" rtl="0">
              <a:lnSpc>
                <a:spcPct val="128571"/>
              </a:lnSpc>
              <a:spcBef>
                <a:spcPts val="0"/>
              </a:spcBef>
              <a:spcAft>
                <a:spcPts val="0"/>
              </a:spcAft>
              <a:buClr>
                <a:schemeClr val="dk1"/>
              </a:buClr>
              <a:buSzPts val="1100"/>
              <a:buFont typeface="Arial"/>
              <a:buNone/>
            </a:pPr>
            <a:r>
              <a:rPr lang="tr-TR" sz="1800"/>
              <a:t>what type of database will be used (Oracle,Postgres,  MySQL, NoSQL), </a:t>
            </a:r>
            <a:endParaRPr sz="1800"/>
          </a:p>
          <a:p>
            <a:pPr marL="0" marR="38100" lvl="0" indent="0" algn="ctr" rtl="0">
              <a:lnSpc>
                <a:spcPct val="128571"/>
              </a:lnSpc>
              <a:spcBef>
                <a:spcPts val="0"/>
              </a:spcBef>
              <a:spcAft>
                <a:spcPts val="0"/>
              </a:spcAft>
              <a:buClr>
                <a:schemeClr val="dk1"/>
              </a:buClr>
              <a:buSzPts val="1100"/>
              <a:buFont typeface="Arial"/>
              <a:buNone/>
            </a:pPr>
            <a:r>
              <a:rPr lang="tr-TR" sz="1800"/>
              <a:t>the environment for the smooth operation, running of the software, which will be the final output. </a:t>
            </a:r>
            <a:endParaRPr sz="1800"/>
          </a:p>
          <a:p>
            <a:pPr marL="0" marR="38100" lvl="0" indent="0" algn="ctr" rtl="0">
              <a:lnSpc>
                <a:spcPct val="128571"/>
              </a:lnSpc>
              <a:spcBef>
                <a:spcPts val="0"/>
              </a:spcBef>
              <a:spcAft>
                <a:spcPts val="0"/>
              </a:spcAft>
              <a:buClr>
                <a:schemeClr val="dk1"/>
              </a:buClr>
              <a:buSzPts val="1100"/>
              <a:buFont typeface="Arial"/>
              <a:buNone/>
            </a:pPr>
            <a:r>
              <a:rPr lang="tr-TR" sz="1800"/>
              <a:t>We have to decide this because in next stage the developers will begin coding  according to this design. </a:t>
            </a:r>
            <a:endParaRPr sz="1800"/>
          </a:p>
          <a:p>
            <a:pPr marL="0" marR="38100" lvl="0" indent="0" algn="ctr" rtl="0">
              <a:lnSpc>
                <a:spcPct val="128571"/>
              </a:lnSpc>
              <a:spcBef>
                <a:spcPts val="0"/>
              </a:spcBef>
              <a:spcAft>
                <a:spcPts val="0"/>
              </a:spcAft>
              <a:buClr>
                <a:schemeClr val="dk1"/>
              </a:buClr>
              <a:buSzPts val="1100"/>
              <a:buFont typeface="Arial"/>
              <a:buNone/>
            </a:pPr>
            <a:r>
              <a:rPr lang="tr-TR" sz="1800"/>
              <a:t>If your design is bad your app will be bad even you coded it best way.</a:t>
            </a:r>
            <a:endParaRPr sz="1800"/>
          </a:p>
          <a:p>
            <a:pPr marL="0" lvl="0" indent="0" algn="ctr"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highlight>
                <a:srgbClr val="FFFFFF"/>
              </a:highlight>
            </a:endParaRPr>
          </a:p>
          <a:p>
            <a:pPr marL="0" lvl="0" indent="0" algn="l" rtl="0">
              <a:lnSpc>
                <a:spcPct val="100000"/>
              </a:lnSpc>
              <a:spcBef>
                <a:spcPts val="0"/>
              </a:spcBef>
              <a:spcAft>
                <a:spcPts val="0"/>
              </a:spcAft>
              <a:buSzPts val="1400"/>
              <a:buNone/>
            </a:pPr>
            <a:endParaRPr sz="1800">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701af75ed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gf701af75ed_1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tr-TR" sz="1800" dirty="0" err="1"/>
              <a:t>The</a:t>
            </a:r>
            <a:r>
              <a:rPr lang="tr-TR" sz="1800" dirty="0"/>
              <a:t> </a:t>
            </a:r>
            <a:r>
              <a:rPr lang="tr-TR" sz="1800" dirty="0" err="1"/>
              <a:t>third</a:t>
            </a:r>
            <a:r>
              <a:rPr lang="tr-TR" sz="1800" dirty="0"/>
              <a:t> </a:t>
            </a:r>
            <a:r>
              <a:rPr lang="tr-TR" sz="1800" dirty="0" err="1"/>
              <a:t>phase</a:t>
            </a:r>
            <a:r>
              <a:rPr lang="tr-TR" sz="1800" dirty="0"/>
              <a:t> of SDLC is </a:t>
            </a:r>
            <a:r>
              <a:rPr lang="tr-TR" sz="1800" dirty="0" err="1"/>
              <a:t>the</a:t>
            </a:r>
            <a:r>
              <a:rPr lang="tr-TR" sz="1800" dirty="0"/>
              <a:t> software </a:t>
            </a:r>
            <a:r>
              <a:rPr lang="tr-TR" sz="1800" b="1" dirty="0" err="1"/>
              <a:t>development</a:t>
            </a:r>
            <a:r>
              <a:rPr lang="tr-TR" sz="1800" b="1" dirty="0"/>
              <a:t> </a:t>
            </a:r>
            <a:r>
              <a:rPr lang="tr-TR" sz="1800" b="1" dirty="0" err="1"/>
              <a:t>phase</a:t>
            </a:r>
            <a:r>
              <a:rPr lang="tr-TR" sz="1800" dirty="0"/>
              <a:t>.</a:t>
            </a:r>
            <a:endParaRPr sz="1800" dirty="0"/>
          </a:p>
          <a:p>
            <a:pPr marL="0" lvl="0" indent="0" algn="ctr" rtl="0">
              <a:lnSpc>
                <a:spcPct val="115000"/>
              </a:lnSpc>
              <a:spcBef>
                <a:spcPts val="1200"/>
              </a:spcBef>
              <a:spcAft>
                <a:spcPts val="0"/>
              </a:spcAft>
              <a:buSzPts val="1400"/>
              <a:buNone/>
            </a:pPr>
            <a:r>
              <a:rPr lang="tr-TR" sz="1800" dirty="0" err="1"/>
              <a:t>After</a:t>
            </a:r>
            <a:r>
              <a:rPr lang="tr-TR" sz="1800" dirty="0"/>
              <a:t> </a:t>
            </a:r>
            <a:r>
              <a:rPr lang="tr-TR" sz="1800" dirty="0" err="1"/>
              <a:t>the</a:t>
            </a:r>
            <a:r>
              <a:rPr lang="tr-TR" sz="1800" dirty="0"/>
              <a:t> </a:t>
            </a:r>
            <a:r>
              <a:rPr lang="tr-TR" sz="1800" dirty="0" err="1"/>
              <a:t>design</a:t>
            </a:r>
            <a:r>
              <a:rPr lang="tr-TR" sz="1800" dirty="0"/>
              <a:t> is </a:t>
            </a:r>
            <a:r>
              <a:rPr lang="tr-TR" sz="1800" dirty="0" err="1"/>
              <a:t>finished</a:t>
            </a:r>
            <a:r>
              <a:rPr lang="tr-TR" sz="1800" dirty="0"/>
              <a:t>, </a:t>
            </a:r>
            <a:r>
              <a:rPr lang="tr-TR" sz="1800" dirty="0" err="1"/>
              <a:t>this</a:t>
            </a:r>
            <a:r>
              <a:rPr lang="tr-TR" sz="1800" dirty="0"/>
              <a:t> </a:t>
            </a:r>
            <a:r>
              <a:rPr lang="tr-TR" sz="1800" dirty="0" err="1"/>
              <a:t>stage</a:t>
            </a:r>
            <a:r>
              <a:rPr lang="tr-TR" sz="1800" dirty="0"/>
              <a:t> </a:t>
            </a:r>
            <a:r>
              <a:rPr lang="tr-TR" sz="1800" dirty="0" err="1"/>
              <a:t>starts</a:t>
            </a:r>
            <a:r>
              <a:rPr lang="tr-TR" sz="1800" dirty="0"/>
              <a:t>.</a:t>
            </a:r>
            <a:endParaRPr sz="1800" dirty="0"/>
          </a:p>
          <a:p>
            <a:pPr marL="0" lvl="0" indent="0" algn="ctr" rtl="0">
              <a:lnSpc>
                <a:spcPct val="115000"/>
              </a:lnSpc>
              <a:spcBef>
                <a:spcPts val="1200"/>
              </a:spcBef>
              <a:spcAft>
                <a:spcPts val="0"/>
              </a:spcAft>
              <a:buSzPts val="1400"/>
              <a:buNone/>
            </a:pPr>
            <a:r>
              <a:rPr lang="tr-TR" sz="1800" dirty="0" err="1"/>
              <a:t>This</a:t>
            </a:r>
            <a:r>
              <a:rPr lang="tr-TR" sz="1800" dirty="0"/>
              <a:t> </a:t>
            </a:r>
            <a:r>
              <a:rPr lang="tr-TR" sz="1800" dirty="0" err="1"/>
              <a:t>phase</a:t>
            </a:r>
            <a:r>
              <a:rPr lang="tr-TR" sz="1800" dirty="0"/>
              <a:t> is </a:t>
            </a:r>
            <a:r>
              <a:rPr lang="tr-TR" sz="1800" dirty="0" err="1"/>
              <a:t>also</a:t>
            </a:r>
            <a:r>
              <a:rPr lang="tr-TR" sz="1800" dirty="0"/>
              <a:t> </a:t>
            </a:r>
            <a:r>
              <a:rPr lang="tr-TR" sz="1800" dirty="0" err="1"/>
              <a:t>called</a:t>
            </a:r>
            <a:r>
              <a:rPr lang="tr-TR" sz="1800" dirty="0"/>
              <a:t> </a:t>
            </a:r>
            <a:r>
              <a:rPr lang="tr-TR" sz="1800" dirty="0" err="1"/>
              <a:t>the</a:t>
            </a:r>
            <a:r>
              <a:rPr lang="tr-TR" sz="1800" dirty="0"/>
              <a:t> </a:t>
            </a:r>
            <a:r>
              <a:rPr lang="tr-TR" sz="1800" b="1" dirty="0" err="1"/>
              <a:t>coding</a:t>
            </a:r>
            <a:r>
              <a:rPr lang="tr-TR" sz="1800" b="1" dirty="0"/>
              <a:t> </a:t>
            </a:r>
            <a:r>
              <a:rPr lang="tr-TR" sz="1800" b="1" dirty="0" err="1"/>
              <a:t>phase</a:t>
            </a:r>
            <a:r>
              <a:rPr lang="tr-TR" sz="1800" dirty="0"/>
              <a:t>.</a:t>
            </a:r>
            <a:endParaRPr sz="1800" dirty="0"/>
          </a:p>
          <a:p>
            <a:pPr marL="0" lvl="0" indent="0" algn="ctr" rtl="0">
              <a:lnSpc>
                <a:spcPct val="115000"/>
              </a:lnSpc>
              <a:spcBef>
                <a:spcPts val="1200"/>
              </a:spcBef>
              <a:spcAft>
                <a:spcPts val="0"/>
              </a:spcAft>
              <a:buSzPts val="1400"/>
              <a:buNone/>
            </a:pPr>
            <a:r>
              <a:rPr lang="tr-TR" sz="1800" dirty="0" err="1"/>
              <a:t>This</a:t>
            </a:r>
            <a:r>
              <a:rPr lang="tr-TR" sz="1800" dirty="0"/>
              <a:t> is </a:t>
            </a:r>
            <a:r>
              <a:rPr lang="tr-TR" sz="1800" dirty="0" err="1"/>
              <a:t>the</a:t>
            </a:r>
            <a:r>
              <a:rPr lang="tr-TR" sz="1800" dirty="0"/>
              <a:t> </a:t>
            </a:r>
            <a:r>
              <a:rPr lang="tr-TR" sz="1800" dirty="0" err="1"/>
              <a:t>manufacturing</a:t>
            </a:r>
            <a:r>
              <a:rPr lang="tr-TR" sz="1800" dirty="0"/>
              <a:t> </a:t>
            </a:r>
            <a:r>
              <a:rPr lang="tr-TR" sz="1800" dirty="0" err="1"/>
              <a:t>stage</a:t>
            </a:r>
            <a:r>
              <a:rPr lang="tr-TR" sz="1800" dirty="0"/>
              <a:t> of </a:t>
            </a:r>
            <a:r>
              <a:rPr lang="tr-TR" sz="1800" dirty="0" err="1"/>
              <a:t>the</a:t>
            </a:r>
            <a:r>
              <a:rPr lang="tr-TR" sz="1800" dirty="0"/>
              <a:t> software </a:t>
            </a:r>
            <a:r>
              <a:rPr lang="tr-TR" sz="1800" dirty="0" err="1"/>
              <a:t>development</a:t>
            </a:r>
            <a:r>
              <a:rPr lang="tr-TR" sz="1800" dirty="0"/>
              <a:t>. </a:t>
            </a:r>
            <a:endParaRPr sz="1800" dirty="0"/>
          </a:p>
          <a:p>
            <a:pPr marL="0" marR="38100" lvl="0" indent="0" algn="ctr" rtl="0">
              <a:lnSpc>
                <a:spcPct val="128571"/>
              </a:lnSpc>
              <a:spcBef>
                <a:spcPts val="1200"/>
              </a:spcBef>
              <a:spcAft>
                <a:spcPts val="0"/>
              </a:spcAft>
              <a:buSzPts val="1400"/>
              <a:buNone/>
            </a:pPr>
            <a:r>
              <a:rPr lang="tr-TR" sz="1800" dirty="0" err="1"/>
              <a:t>The</a:t>
            </a:r>
            <a:r>
              <a:rPr lang="tr-TR" sz="1800" dirty="0"/>
              <a:t> </a:t>
            </a:r>
            <a:r>
              <a:rPr lang="tr-TR" sz="1800" dirty="0" err="1"/>
              <a:t>necessary</a:t>
            </a:r>
            <a:r>
              <a:rPr lang="tr-TR" sz="1800" dirty="0"/>
              <a:t> </a:t>
            </a:r>
            <a:r>
              <a:rPr lang="tr-TR" sz="1800" dirty="0" err="1"/>
              <a:t>algorithm</a:t>
            </a:r>
            <a:r>
              <a:rPr lang="tr-TR" sz="1800" dirty="0"/>
              <a:t> </a:t>
            </a:r>
            <a:r>
              <a:rPr lang="tr-TR" sz="1800" dirty="0" err="1"/>
              <a:t>development</a:t>
            </a:r>
            <a:r>
              <a:rPr lang="tr-TR" sz="1800" dirty="0"/>
              <a:t> </a:t>
            </a:r>
            <a:r>
              <a:rPr lang="tr-TR" sz="1800" dirty="0" err="1"/>
              <a:t>and</a:t>
            </a:r>
            <a:r>
              <a:rPr lang="tr-TR" sz="1800" dirty="0"/>
              <a:t> </a:t>
            </a:r>
            <a:r>
              <a:rPr lang="tr-TR" sz="1800" dirty="0" err="1"/>
              <a:t>coding</a:t>
            </a:r>
            <a:r>
              <a:rPr lang="tr-TR" sz="1800" dirty="0"/>
              <a:t> </a:t>
            </a:r>
            <a:r>
              <a:rPr lang="tr-TR" sz="1800" dirty="0" err="1"/>
              <a:t>are</a:t>
            </a:r>
            <a:r>
              <a:rPr lang="tr-TR" sz="1800" dirty="0"/>
              <a:t> done at </a:t>
            </a:r>
            <a:r>
              <a:rPr lang="tr-TR" sz="1800" dirty="0" err="1"/>
              <a:t>this</a:t>
            </a:r>
            <a:r>
              <a:rPr lang="tr-TR" sz="1800" dirty="0"/>
              <a:t> </a:t>
            </a:r>
            <a:r>
              <a:rPr lang="tr-TR" sz="1800" dirty="0" err="1"/>
              <a:t>stage</a:t>
            </a:r>
            <a:r>
              <a:rPr lang="tr-TR" sz="1800" dirty="0"/>
              <a:t>.</a:t>
            </a:r>
            <a:endParaRPr sz="1800" dirty="0"/>
          </a:p>
          <a:p>
            <a:pPr marL="0" lvl="0" indent="0" algn="ctr" rtl="0">
              <a:lnSpc>
                <a:spcPct val="115000"/>
              </a:lnSpc>
              <a:spcBef>
                <a:spcPts val="0"/>
              </a:spcBef>
              <a:spcAft>
                <a:spcPts val="0"/>
              </a:spcAft>
              <a:buClr>
                <a:schemeClr val="dk1"/>
              </a:buClr>
              <a:buSzPts val="1400"/>
              <a:buFont typeface="Arial"/>
              <a:buNone/>
            </a:pPr>
            <a:r>
              <a:rPr lang="tr-TR" sz="1800" dirty="0" err="1">
                <a:solidFill>
                  <a:schemeClr val="dk1"/>
                </a:solidFill>
              </a:rPr>
              <a:t>The</a:t>
            </a:r>
            <a:r>
              <a:rPr lang="tr-TR" sz="1800" dirty="0">
                <a:solidFill>
                  <a:schemeClr val="dk1"/>
                </a:solidFill>
              </a:rPr>
              <a:t> software </a:t>
            </a:r>
            <a:r>
              <a:rPr lang="tr-TR" sz="1800" dirty="0" err="1">
                <a:solidFill>
                  <a:schemeClr val="dk1"/>
                </a:solidFill>
              </a:rPr>
              <a:t>development</a:t>
            </a:r>
            <a:r>
              <a:rPr lang="tr-TR" sz="1800" dirty="0">
                <a:solidFill>
                  <a:schemeClr val="dk1"/>
                </a:solidFill>
              </a:rPr>
              <a:t> </a:t>
            </a:r>
            <a:r>
              <a:rPr lang="tr-TR" sz="1800" dirty="0" err="1">
                <a:solidFill>
                  <a:schemeClr val="dk1"/>
                </a:solidFill>
              </a:rPr>
              <a:t>team</a:t>
            </a:r>
            <a:r>
              <a:rPr lang="tr-TR" sz="1800" dirty="0">
                <a:solidFill>
                  <a:schemeClr val="dk1"/>
                </a:solidFill>
              </a:rPr>
              <a:t> </a:t>
            </a:r>
            <a:r>
              <a:rPr lang="tr-TR" sz="1800" dirty="0" err="1">
                <a:solidFill>
                  <a:schemeClr val="dk1"/>
                </a:solidFill>
              </a:rPr>
              <a:t>starts</a:t>
            </a:r>
            <a:r>
              <a:rPr lang="tr-TR" sz="1800" dirty="0">
                <a:solidFill>
                  <a:schemeClr val="dk1"/>
                </a:solidFill>
              </a:rPr>
              <a:t> </a:t>
            </a:r>
            <a:r>
              <a:rPr lang="tr-TR" sz="1800" dirty="0" err="1">
                <a:solidFill>
                  <a:schemeClr val="dk1"/>
                </a:solidFill>
              </a:rPr>
              <a:t>to</a:t>
            </a:r>
            <a:r>
              <a:rPr lang="tr-TR" sz="1800" dirty="0">
                <a:solidFill>
                  <a:schemeClr val="dk1"/>
                </a:solidFill>
              </a:rPr>
              <a:t> </a:t>
            </a:r>
            <a:r>
              <a:rPr lang="tr-TR" sz="1800" dirty="0" err="1">
                <a:solidFill>
                  <a:schemeClr val="dk1"/>
                </a:solidFill>
              </a:rPr>
              <a:t>build</a:t>
            </a:r>
            <a:r>
              <a:rPr lang="tr-TR" sz="1800" dirty="0">
                <a:solidFill>
                  <a:schemeClr val="dk1"/>
                </a:solidFill>
              </a:rPr>
              <a:t> </a:t>
            </a:r>
            <a:r>
              <a:rPr lang="tr-TR" sz="1800" dirty="0" err="1">
                <a:solidFill>
                  <a:schemeClr val="dk1"/>
                </a:solidFill>
              </a:rPr>
              <a:t>the</a:t>
            </a:r>
            <a:r>
              <a:rPr lang="tr-TR" sz="1800" dirty="0">
                <a:solidFill>
                  <a:schemeClr val="dk1"/>
                </a:solidFill>
              </a:rPr>
              <a:t> </a:t>
            </a:r>
            <a:r>
              <a:rPr lang="tr-TR" sz="1800" dirty="0" err="1">
                <a:solidFill>
                  <a:schemeClr val="dk1"/>
                </a:solidFill>
              </a:rPr>
              <a:t>entire</a:t>
            </a:r>
            <a:r>
              <a:rPr lang="tr-TR" sz="1800" dirty="0">
                <a:solidFill>
                  <a:schemeClr val="dk1"/>
                </a:solidFill>
              </a:rPr>
              <a:t> </a:t>
            </a:r>
            <a:r>
              <a:rPr lang="tr-TR" sz="1800" dirty="0" err="1">
                <a:solidFill>
                  <a:schemeClr val="dk1"/>
                </a:solidFill>
              </a:rPr>
              <a:t>system</a:t>
            </a:r>
            <a:r>
              <a:rPr lang="tr-TR" sz="1800" dirty="0">
                <a:solidFill>
                  <a:schemeClr val="dk1"/>
                </a:solidFill>
              </a:rPr>
              <a:t> </a:t>
            </a:r>
            <a:r>
              <a:rPr lang="tr-TR" sz="1800" dirty="0" err="1">
                <a:solidFill>
                  <a:schemeClr val="dk1"/>
                </a:solidFill>
              </a:rPr>
              <a:t>using</a:t>
            </a:r>
            <a:r>
              <a:rPr lang="tr-TR" sz="1800" dirty="0">
                <a:solidFill>
                  <a:schemeClr val="dk1"/>
                </a:solidFill>
              </a:rPr>
              <a:t> </a:t>
            </a:r>
            <a:r>
              <a:rPr lang="tr-TR" sz="1800" dirty="0" err="1">
                <a:solidFill>
                  <a:schemeClr val="dk1"/>
                </a:solidFill>
              </a:rPr>
              <a:t>the</a:t>
            </a:r>
            <a:r>
              <a:rPr lang="tr-TR" sz="1800" dirty="0">
                <a:solidFill>
                  <a:schemeClr val="dk1"/>
                </a:solidFill>
              </a:rPr>
              <a:t> </a:t>
            </a:r>
            <a:r>
              <a:rPr lang="tr-TR" sz="1800" dirty="0" err="1">
                <a:solidFill>
                  <a:schemeClr val="dk1"/>
                </a:solidFill>
              </a:rPr>
              <a:t>programming</a:t>
            </a:r>
            <a:r>
              <a:rPr lang="tr-TR" sz="1800" dirty="0">
                <a:solidFill>
                  <a:schemeClr val="dk1"/>
                </a:solidFill>
              </a:rPr>
              <a:t> </a:t>
            </a:r>
            <a:r>
              <a:rPr lang="tr-TR" sz="1800" dirty="0" err="1">
                <a:solidFill>
                  <a:schemeClr val="dk1"/>
                </a:solidFill>
              </a:rPr>
              <a:t>language</a:t>
            </a:r>
            <a:r>
              <a:rPr lang="tr-TR" sz="1800" dirty="0">
                <a:solidFill>
                  <a:schemeClr val="dk1"/>
                </a:solidFill>
              </a:rPr>
              <a:t> </a:t>
            </a:r>
            <a:r>
              <a:rPr lang="tr-TR" sz="1800" dirty="0" err="1">
                <a:solidFill>
                  <a:schemeClr val="dk1"/>
                </a:solidFill>
              </a:rPr>
              <a:t>determined</a:t>
            </a:r>
            <a:r>
              <a:rPr lang="tr-TR" sz="1800" dirty="0">
                <a:solidFill>
                  <a:schemeClr val="dk1"/>
                </a:solidFill>
              </a:rPr>
              <a:t> at </a:t>
            </a:r>
            <a:r>
              <a:rPr lang="tr-TR" sz="1800" dirty="0" err="1">
                <a:solidFill>
                  <a:schemeClr val="dk1"/>
                </a:solidFill>
              </a:rPr>
              <a:t>the</a:t>
            </a:r>
            <a:r>
              <a:rPr lang="tr-TR" sz="1800" dirty="0">
                <a:solidFill>
                  <a:schemeClr val="dk1"/>
                </a:solidFill>
              </a:rPr>
              <a:t> </a:t>
            </a:r>
            <a:r>
              <a:rPr lang="tr-TR" sz="1800" dirty="0" err="1">
                <a:solidFill>
                  <a:schemeClr val="dk1"/>
                </a:solidFill>
              </a:rPr>
              <a:t>design</a:t>
            </a:r>
            <a:r>
              <a:rPr lang="tr-TR" sz="1800" dirty="0">
                <a:solidFill>
                  <a:schemeClr val="dk1"/>
                </a:solidFill>
              </a:rPr>
              <a:t> </a:t>
            </a:r>
            <a:r>
              <a:rPr lang="tr-TR" sz="1800" dirty="0" err="1">
                <a:solidFill>
                  <a:schemeClr val="dk1"/>
                </a:solidFill>
              </a:rPr>
              <a:t>phase</a:t>
            </a:r>
            <a:r>
              <a:rPr lang="tr-TR" sz="1800" dirty="0">
                <a:solidFill>
                  <a:schemeClr val="dk1"/>
                </a:solidFill>
              </a:rPr>
              <a:t>.</a:t>
            </a:r>
            <a:endParaRPr sz="1800" dirty="0"/>
          </a:p>
          <a:p>
            <a:pPr marL="0" lvl="0" indent="0" algn="just" rtl="0">
              <a:lnSpc>
                <a:spcPct val="115000"/>
              </a:lnSpc>
              <a:spcBef>
                <a:spcPts val="1200"/>
              </a:spcBef>
              <a:spcAft>
                <a:spcPts val="0"/>
              </a:spcAft>
              <a:buNone/>
            </a:pPr>
            <a:endParaRPr sz="1450" dirty="0">
              <a:solidFill>
                <a:srgbClr val="002060"/>
              </a:solidFill>
              <a:highlight>
                <a:schemeClr val="lt1"/>
              </a:highlight>
            </a:endParaRPr>
          </a:p>
          <a:p>
            <a:pPr marL="0" lvl="0" indent="0" algn="l" rtl="0">
              <a:lnSpc>
                <a:spcPct val="100000"/>
              </a:lnSpc>
              <a:spcBef>
                <a:spcPts val="1200"/>
              </a:spcBef>
              <a:spcAft>
                <a:spcPts val="0"/>
              </a:spcAft>
              <a:buSzPts val="1400"/>
              <a:buNone/>
            </a:pPr>
            <a:endParaRPr sz="1800" dirty="0">
              <a:highlight>
                <a:srgbClr val="FFFFFF"/>
              </a:highlight>
            </a:endParaRPr>
          </a:p>
          <a:p>
            <a:pPr marL="0" lvl="0" indent="0" algn="l" rtl="0">
              <a:lnSpc>
                <a:spcPct val="100000"/>
              </a:lnSpc>
              <a:spcBef>
                <a:spcPts val="0"/>
              </a:spcBef>
              <a:spcAft>
                <a:spcPts val="0"/>
              </a:spcAft>
              <a:buSzPts val="1400"/>
              <a:buNone/>
            </a:pPr>
            <a:endParaRPr sz="1800" dirty="0">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f701af75ed_1_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gf701af75ed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tr-TR" sz="1800" b="1"/>
              <a:t>so this is the wake up service:</a:t>
            </a:r>
            <a:endParaRPr sz="1800" b="1"/>
          </a:p>
          <a:p>
            <a:pPr marL="0" lvl="0" indent="0" algn="ctr" rtl="0">
              <a:lnSpc>
                <a:spcPct val="100000"/>
              </a:lnSpc>
              <a:spcBef>
                <a:spcPts val="0"/>
              </a:spcBef>
              <a:spcAft>
                <a:spcPts val="0"/>
              </a:spcAft>
              <a:buSzPts val="1400"/>
              <a:buNone/>
            </a:pPr>
            <a:r>
              <a:rPr lang="tr-TR" sz="1800"/>
              <a:t>As I said, this topic will cover a somewhat static subject with some definitions based on theory. In order not to get bored, I will try to take the lesson with your contributions as much as possible.</a:t>
            </a:r>
            <a:endParaRPr sz="1800"/>
          </a:p>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SzPts val="1400"/>
              <a:buNone/>
            </a:pPr>
            <a:r>
              <a:rPr lang="tr-TR" sz="1800"/>
              <a:t>let me measure your attention and knowledge first.</a:t>
            </a:r>
            <a:endParaRPr sz="1800"/>
          </a:p>
          <a:p>
            <a:pPr marL="0" lvl="0" indent="0" algn="ctr" rtl="0">
              <a:lnSpc>
                <a:spcPct val="100000"/>
              </a:lnSpc>
              <a:spcBef>
                <a:spcPts val="0"/>
              </a:spcBef>
              <a:spcAft>
                <a:spcPts val="0"/>
              </a:spcAft>
              <a:buSzPts val="1400"/>
              <a:buNone/>
            </a:pPr>
            <a:r>
              <a:rPr lang="tr-TR" sz="1800"/>
              <a:t>Forget about software and IT.</a:t>
            </a:r>
            <a:endParaRPr sz="1800"/>
          </a:p>
          <a:p>
            <a:pPr marL="0" lvl="0" indent="0" algn="ctr" rtl="0">
              <a:lnSpc>
                <a:spcPct val="100000"/>
              </a:lnSpc>
              <a:spcBef>
                <a:spcPts val="0"/>
              </a:spcBef>
              <a:spcAft>
                <a:spcPts val="0"/>
              </a:spcAft>
              <a:buSzPts val="1400"/>
              <a:buNone/>
            </a:pPr>
            <a:r>
              <a:rPr lang="tr-TR" sz="1800"/>
              <a:t>Think that you are the manager of a table company. A customer visited you and said I want a table. </a:t>
            </a:r>
            <a:endParaRPr sz="1800"/>
          </a:p>
          <a:p>
            <a:pPr marL="0" lvl="0" indent="0" algn="ctr" rtl="0">
              <a:lnSpc>
                <a:spcPct val="100000"/>
              </a:lnSpc>
              <a:spcBef>
                <a:spcPts val="0"/>
              </a:spcBef>
              <a:spcAft>
                <a:spcPts val="0"/>
              </a:spcAft>
              <a:buSzPts val="1400"/>
              <a:buNone/>
            </a:pPr>
            <a:r>
              <a:rPr lang="tr-TR" sz="1800"/>
              <a:t>At the very beginning what would your first reaction be? </a:t>
            </a:r>
            <a:endParaRPr sz="1800"/>
          </a:p>
          <a:p>
            <a:pPr marL="0" lvl="0" indent="0" algn="ctr" rtl="0">
              <a:lnSpc>
                <a:spcPct val="100000"/>
              </a:lnSpc>
              <a:spcBef>
                <a:spcPts val="0"/>
              </a:spcBef>
              <a:spcAft>
                <a:spcPts val="0"/>
              </a:spcAft>
              <a:buSzPts val="1400"/>
              <a:buNone/>
            </a:pPr>
            <a:r>
              <a:rPr lang="tr-TR" sz="1800"/>
              <a:t>Your customer wants a table and you have to plan the production process of this table? </a:t>
            </a:r>
            <a:endParaRPr sz="1800"/>
          </a:p>
          <a:p>
            <a:pPr marL="0" lvl="0" indent="0" algn="ctr" rtl="0">
              <a:lnSpc>
                <a:spcPct val="100000"/>
              </a:lnSpc>
              <a:spcBef>
                <a:spcPts val="0"/>
              </a:spcBef>
              <a:spcAft>
                <a:spcPts val="0"/>
              </a:spcAft>
              <a:buSzPts val="1400"/>
              <a:buNone/>
            </a:pPr>
            <a:r>
              <a:rPr lang="tr-TR" sz="1800"/>
              <a:t>What do you first? </a:t>
            </a:r>
            <a:endParaRPr sz="1800"/>
          </a:p>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SzPts val="1400"/>
              <a:buNone/>
            </a:pPr>
            <a:r>
              <a:rPr lang="tr-TR" sz="1800"/>
              <a:t>(understand the problem - What will be this table for? </a:t>
            </a:r>
            <a:endParaRPr sz="1800"/>
          </a:p>
          <a:p>
            <a:pPr marL="0" lvl="0" indent="0" algn="ctr" rtl="0">
              <a:lnSpc>
                <a:spcPct val="100000"/>
              </a:lnSpc>
              <a:spcBef>
                <a:spcPts val="0"/>
              </a:spcBef>
              <a:spcAft>
                <a:spcPts val="0"/>
              </a:spcAft>
              <a:buSzPts val="1400"/>
              <a:buNone/>
            </a:pPr>
            <a:r>
              <a:rPr lang="tr-TR" sz="1800"/>
              <a:t>a Dining table or a study table? How many people can sit it at the same time? 2-4-8 people? What is it made of? wooden or plastic maybe</a:t>
            </a:r>
            <a:endParaRPr sz="1800"/>
          </a:p>
          <a:p>
            <a:pPr marL="0" lvl="0" indent="0" algn="ctr" rtl="0">
              <a:lnSpc>
                <a:spcPct val="100000"/>
              </a:lnSpc>
              <a:spcBef>
                <a:spcPts val="0"/>
              </a:spcBef>
              <a:spcAft>
                <a:spcPts val="0"/>
              </a:spcAft>
              <a:buSzPts val="1400"/>
              <a:buNone/>
            </a:pPr>
            <a:r>
              <a:rPr lang="tr-TR" sz="1800"/>
              <a:t>So you begin to ask questions. Because you need to know the requirements.</a:t>
            </a:r>
            <a:endParaRPr sz="1800"/>
          </a:p>
          <a:p>
            <a:pPr marL="0" lvl="0" indent="0" algn="ctr" rtl="0">
              <a:lnSpc>
                <a:spcPct val="100000"/>
              </a:lnSpc>
              <a:spcBef>
                <a:spcPts val="0"/>
              </a:spcBef>
              <a:spcAft>
                <a:spcPts val="0"/>
              </a:spcAft>
              <a:buSzPts val="1400"/>
              <a:buNone/>
            </a:pPr>
            <a:r>
              <a:rPr lang="tr-TR" sz="1800"/>
              <a:t>  - What are the requirements)</a:t>
            </a:r>
            <a:endParaRPr sz="1800"/>
          </a:p>
          <a:p>
            <a:pPr marL="0" lvl="0" indent="0" algn="ctr" rtl="0">
              <a:lnSpc>
                <a:spcPct val="100000"/>
              </a:lnSpc>
              <a:spcBef>
                <a:spcPts val="0"/>
              </a:spcBef>
              <a:spcAft>
                <a:spcPts val="0"/>
              </a:spcAft>
              <a:buSzPts val="1400"/>
              <a:buNone/>
            </a:pPr>
            <a:r>
              <a:rPr lang="tr-TR" sz="1800"/>
              <a:t>second step?</a:t>
            </a:r>
            <a:endParaRPr sz="1800"/>
          </a:p>
          <a:p>
            <a:pPr marL="0" lvl="0" indent="0" algn="ctr" rtl="0">
              <a:lnSpc>
                <a:spcPct val="100000"/>
              </a:lnSpc>
              <a:spcBef>
                <a:spcPts val="0"/>
              </a:spcBef>
              <a:spcAft>
                <a:spcPts val="0"/>
              </a:spcAft>
              <a:buSzPts val="1400"/>
              <a:buNone/>
            </a:pPr>
            <a:r>
              <a:rPr lang="tr-TR" sz="1800"/>
              <a:t>According to this requirements you have to design the suitable table. </a:t>
            </a:r>
            <a:endParaRPr sz="1800"/>
          </a:p>
          <a:p>
            <a:pPr marL="0" lvl="0" indent="0" algn="ctr" rtl="0">
              <a:lnSpc>
                <a:spcPct val="100000"/>
              </a:lnSpc>
              <a:spcBef>
                <a:spcPts val="0"/>
              </a:spcBef>
              <a:spcAft>
                <a:spcPts val="0"/>
              </a:spcAft>
              <a:buSzPts val="1400"/>
              <a:buNone/>
            </a:pPr>
            <a:r>
              <a:rPr lang="tr-TR" sz="1800"/>
              <a:t>Third step is production, manufacturing the designated table.</a:t>
            </a:r>
            <a:endParaRPr sz="1800"/>
          </a:p>
          <a:p>
            <a:pPr marL="0" lvl="0" indent="0" algn="ctr" rtl="0">
              <a:lnSpc>
                <a:spcPct val="100000"/>
              </a:lnSpc>
              <a:spcBef>
                <a:spcPts val="0"/>
              </a:spcBef>
              <a:spcAft>
                <a:spcPts val="0"/>
              </a:spcAft>
              <a:buSzPts val="1400"/>
              <a:buNone/>
            </a:pPr>
            <a:r>
              <a:rPr lang="tr-TR" sz="1800"/>
              <a:t>After production, you have to check the quality of your product. </a:t>
            </a:r>
            <a:endParaRPr sz="1800"/>
          </a:p>
          <a:p>
            <a:pPr marL="0" lvl="0" indent="0" algn="ctr" rtl="0">
              <a:lnSpc>
                <a:spcPct val="100000"/>
              </a:lnSpc>
              <a:spcBef>
                <a:spcPts val="0"/>
              </a:spcBef>
              <a:spcAft>
                <a:spcPts val="0"/>
              </a:spcAft>
              <a:buSzPts val="1400"/>
              <a:buNone/>
            </a:pPr>
            <a:r>
              <a:rPr lang="tr-TR" sz="1800"/>
              <a:t>and then you can deliver the table to the customer.</a:t>
            </a:r>
            <a:endParaRPr sz="1800"/>
          </a:p>
          <a:p>
            <a:pPr marL="0" lvl="0" indent="0" algn="ctr" rtl="0">
              <a:lnSpc>
                <a:spcPct val="100000"/>
              </a:lnSpc>
              <a:spcBef>
                <a:spcPts val="0"/>
              </a:spcBef>
              <a:spcAft>
                <a:spcPts val="0"/>
              </a:spcAft>
              <a:buSzPts val="1400"/>
              <a:buNone/>
            </a:pPr>
            <a:r>
              <a:rPr lang="tr-TR" sz="1800"/>
              <a:t>But is it finished?</a:t>
            </a:r>
            <a:endParaRPr sz="1800"/>
          </a:p>
          <a:p>
            <a:pPr marL="0" lvl="0" indent="0" algn="ctr" rtl="0">
              <a:lnSpc>
                <a:spcPct val="100000"/>
              </a:lnSpc>
              <a:spcBef>
                <a:spcPts val="0"/>
              </a:spcBef>
              <a:spcAft>
                <a:spcPts val="0"/>
              </a:spcAft>
              <a:buSzPts val="1400"/>
              <a:buNone/>
            </a:pPr>
            <a:r>
              <a:rPr lang="tr-TR" sz="1800"/>
              <a:t>If you are a good company </a:t>
            </a:r>
            <a:r>
              <a:rPr lang="tr-TR" sz="2100">
                <a:solidFill>
                  <a:srgbClr val="202124"/>
                </a:solidFill>
                <a:highlight>
                  <a:srgbClr val="F8F9FA"/>
                </a:highlight>
              </a:rPr>
              <a:t>You must also take care of the product.</a:t>
            </a:r>
            <a:endParaRPr sz="2100">
              <a:solidFill>
                <a:srgbClr val="202124"/>
              </a:solidFill>
              <a:highlight>
                <a:srgbClr val="F8F9FA"/>
              </a:highlight>
            </a:endParaRPr>
          </a:p>
          <a:p>
            <a:pPr marL="0" lvl="0" indent="0" algn="ctr" rtl="0">
              <a:lnSpc>
                <a:spcPct val="100000"/>
              </a:lnSpc>
              <a:spcBef>
                <a:spcPts val="0"/>
              </a:spcBef>
              <a:spcAft>
                <a:spcPts val="0"/>
              </a:spcAft>
              <a:buSzPts val="1400"/>
              <a:buNone/>
            </a:pPr>
            <a:r>
              <a:rPr lang="tr-TR" sz="2100">
                <a:solidFill>
                  <a:srgbClr val="202124"/>
                </a:solidFill>
                <a:highlight>
                  <a:srgbClr val="F8F9FA"/>
                </a:highlight>
              </a:rPr>
              <a:t>Here comes the maintanance.</a:t>
            </a:r>
            <a:endParaRPr sz="2100">
              <a:solidFill>
                <a:srgbClr val="202124"/>
              </a:solidFill>
              <a:highlight>
                <a:srgbClr val="F8F9FA"/>
              </a:highlight>
            </a:endParaRPr>
          </a:p>
          <a:p>
            <a:pPr marL="0" lvl="0" indent="0" algn="ctr" rtl="0">
              <a:lnSpc>
                <a:spcPct val="100000"/>
              </a:lnSpc>
              <a:spcBef>
                <a:spcPts val="0"/>
              </a:spcBef>
              <a:spcAft>
                <a:spcPts val="0"/>
              </a:spcAft>
              <a:buSzPts val="1400"/>
              <a:buNone/>
            </a:pPr>
            <a:endParaRPr sz="2100">
              <a:solidFill>
                <a:srgbClr val="202124"/>
              </a:solidFill>
              <a:highlight>
                <a:srgbClr val="F8F9FA"/>
              </a:highlight>
            </a:endParaRPr>
          </a:p>
          <a:p>
            <a:pPr marL="0" lvl="0" indent="0" algn="ctr" rtl="0">
              <a:lnSpc>
                <a:spcPct val="100000"/>
              </a:lnSpc>
              <a:spcBef>
                <a:spcPts val="0"/>
              </a:spcBef>
              <a:spcAft>
                <a:spcPts val="0"/>
              </a:spcAft>
              <a:buSzPts val="1400"/>
              <a:buNone/>
            </a:pPr>
            <a:r>
              <a:rPr lang="tr-TR" sz="2100">
                <a:solidFill>
                  <a:srgbClr val="202124"/>
                </a:solidFill>
                <a:highlight>
                  <a:srgbClr val="F8F9FA"/>
                </a:highlight>
              </a:rPr>
              <a:t>I made this analogy to make it simple to understand the software product management. </a:t>
            </a:r>
            <a:endParaRPr sz="2100">
              <a:solidFill>
                <a:srgbClr val="202124"/>
              </a:solidFill>
              <a:highlight>
                <a:srgbClr val="F8F9FA"/>
              </a:highlight>
            </a:endParaRPr>
          </a:p>
          <a:p>
            <a:pPr marL="0" lvl="0" indent="0" algn="ctr" rtl="0">
              <a:lnSpc>
                <a:spcPct val="100000"/>
              </a:lnSpc>
              <a:spcBef>
                <a:spcPts val="0"/>
              </a:spcBef>
              <a:spcAft>
                <a:spcPts val="0"/>
              </a:spcAft>
              <a:buSzPts val="1400"/>
              <a:buNone/>
            </a:pPr>
            <a:r>
              <a:rPr lang="tr-TR" sz="2100">
                <a:solidFill>
                  <a:srgbClr val="202124"/>
                </a:solidFill>
                <a:highlight>
                  <a:srgbClr val="F8F9FA"/>
                </a:highlight>
              </a:rPr>
              <a:t>Now you will see It is nearly the same in SDLC.</a:t>
            </a:r>
            <a:endParaRPr sz="2100">
              <a:solidFill>
                <a:srgbClr val="202124"/>
              </a:solidFill>
              <a:highlight>
                <a:srgbClr val="F8F9FA"/>
              </a:highlight>
            </a:endParaRPr>
          </a:p>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f701af75ed_1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f701af75ed_1_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endParaRPr sz="1800" dirty="0"/>
          </a:p>
          <a:p>
            <a:pPr marL="0" marR="38100" lvl="0" indent="0" algn="l" rtl="0">
              <a:lnSpc>
                <a:spcPct val="128571"/>
              </a:lnSpc>
              <a:spcBef>
                <a:spcPts val="1200"/>
              </a:spcBef>
              <a:spcAft>
                <a:spcPts val="0"/>
              </a:spcAft>
              <a:buSzPts val="1400"/>
              <a:buNone/>
            </a:pPr>
            <a:r>
              <a:rPr lang="tr-TR" sz="1800" dirty="0" err="1"/>
              <a:t>The</a:t>
            </a:r>
            <a:r>
              <a:rPr lang="tr-TR" sz="1800" dirty="0"/>
              <a:t> </a:t>
            </a:r>
            <a:r>
              <a:rPr lang="tr-TR" sz="1800" dirty="0" err="1"/>
              <a:t>activities</a:t>
            </a:r>
            <a:r>
              <a:rPr lang="tr-TR" sz="1800" dirty="0"/>
              <a:t> </a:t>
            </a:r>
            <a:r>
              <a:rPr lang="tr-TR" sz="1800" dirty="0" err="1"/>
              <a:t>to</a:t>
            </a:r>
            <a:r>
              <a:rPr lang="tr-TR" sz="1800" dirty="0"/>
              <a:t> be </a:t>
            </a:r>
            <a:r>
              <a:rPr lang="tr-TR" sz="1800" dirty="0" err="1"/>
              <a:t>carried</a:t>
            </a:r>
            <a:r>
              <a:rPr lang="tr-TR" sz="1800" dirty="0"/>
              <a:t> </a:t>
            </a:r>
            <a:r>
              <a:rPr lang="tr-TR" sz="1800" dirty="0" err="1"/>
              <a:t>out</a:t>
            </a:r>
            <a:r>
              <a:rPr lang="tr-TR" sz="1800" dirty="0"/>
              <a:t> at </a:t>
            </a:r>
            <a:r>
              <a:rPr lang="tr-TR" sz="1800" dirty="0" err="1"/>
              <a:t>this</a:t>
            </a:r>
            <a:r>
              <a:rPr lang="tr-TR" sz="1800" dirty="0"/>
              <a:t> step </a:t>
            </a:r>
            <a:r>
              <a:rPr lang="tr-TR" sz="1800" dirty="0" err="1"/>
              <a:t>are</a:t>
            </a:r>
            <a:r>
              <a:rPr lang="tr-TR" sz="1800" dirty="0"/>
              <a:t> </a:t>
            </a:r>
            <a:r>
              <a:rPr lang="tr-TR" sz="1800" dirty="0" err="1"/>
              <a:t>divided</a:t>
            </a:r>
            <a:r>
              <a:rPr lang="tr-TR" sz="1800" dirty="0"/>
              <a:t> </a:t>
            </a:r>
            <a:r>
              <a:rPr lang="tr-TR" sz="1800" dirty="0" err="1"/>
              <a:t>into</a:t>
            </a:r>
            <a:r>
              <a:rPr lang="tr-TR" sz="1800" dirty="0"/>
              <a:t> </a:t>
            </a:r>
            <a:r>
              <a:rPr lang="tr-TR" sz="1800" dirty="0" err="1"/>
              <a:t>small</a:t>
            </a:r>
            <a:r>
              <a:rPr lang="tr-TR" sz="1800" dirty="0"/>
              <a:t> </a:t>
            </a:r>
            <a:r>
              <a:rPr lang="tr-TR" sz="1800" dirty="0" err="1"/>
              <a:t>parts</a:t>
            </a:r>
            <a:r>
              <a:rPr lang="tr-TR" sz="1800" dirty="0"/>
              <a:t>, </a:t>
            </a:r>
            <a:r>
              <a:rPr lang="tr-TR" sz="1800" dirty="0" err="1"/>
              <a:t>units</a:t>
            </a:r>
            <a:r>
              <a:rPr lang="tr-TR" sz="1800" dirty="0"/>
              <a:t> </a:t>
            </a:r>
            <a:r>
              <a:rPr lang="tr-TR" sz="1800" dirty="0" err="1"/>
              <a:t>and</a:t>
            </a:r>
            <a:r>
              <a:rPr lang="tr-TR" sz="1800" dirty="0"/>
              <a:t> </a:t>
            </a:r>
            <a:r>
              <a:rPr lang="tr-TR" sz="1800" dirty="0" err="1"/>
              <a:t>modules</a:t>
            </a:r>
            <a:r>
              <a:rPr lang="tr-TR" sz="1800" dirty="0"/>
              <a:t>, </a:t>
            </a:r>
            <a:r>
              <a:rPr lang="tr-TR" sz="1800" dirty="0" err="1"/>
              <a:t>coding</a:t>
            </a:r>
            <a:r>
              <a:rPr lang="tr-TR" sz="1800" dirty="0"/>
              <a:t> is </a:t>
            </a:r>
            <a:r>
              <a:rPr lang="tr-TR" sz="1800" dirty="0" err="1"/>
              <a:t>made</a:t>
            </a:r>
            <a:r>
              <a:rPr lang="tr-TR" sz="1800" dirty="0"/>
              <a:t> in </a:t>
            </a:r>
            <a:r>
              <a:rPr lang="tr-TR" sz="1800" dirty="0" err="1"/>
              <a:t>accordance</a:t>
            </a:r>
            <a:r>
              <a:rPr lang="tr-TR" sz="1800" dirty="0"/>
              <a:t> </a:t>
            </a:r>
            <a:r>
              <a:rPr lang="tr-TR" sz="1800" dirty="0" err="1"/>
              <a:t>with</a:t>
            </a:r>
            <a:r>
              <a:rPr lang="tr-TR" sz="1800" dirty="0"/>
              <a:t> </a:t>
            </a:r>
            <a:r>
              <a:rPr lang="tr-TR" sz="1800" dirty="0" err="1"/>
              <a:t>the</a:t>
            </a:r>
            <a:r>
              <a:rPr lang="tr-TR" sz="1800" dirty="0"/>
              <a:t> </a:t>
            </a:r>
            <a:r>
              <a:rPr lang="tr-TR" sz="1800" dirty="0" err="1"/>
              <a:t>customer</a:t>
            </a:r>
            <a:r>
              <a:rPr lang="tr-TR" sz="1800" dirty="0"/>
              <a:t> </a:t>
            </a:r>
            <a:r>
              <a:rPr lang="tr-TR" sz="1800" dirty="0" err="1"/>
              <a:t>requirements</a:t>
            </a:r>
            <a:r>
              <a:rPr lang="tr-TR" sz="1800" dirty="0"/>
              <a:t> </a:t>
            </a:r>
            <a:r>
              <a:rPr lang="tr-TR" sz="1800" dirty="0" err="1"/>
              <a:t>specified</a:t>
            </a:r>
            <a:r>
              <a:rPr lang="tr-TR" sz="1800" dirty="0"/>
              <a:t> in </a:t>
            </a:r>
            <a:r>
              <a:rPr lang="tr-TR" sz="1800" dirty="0" err="1"/>
              <a:t>the</a:t>
            </a:r>
            <a:r>
              <a:rPr lang="tr-TR" sz="1800" dirty="0"/>
              <a:t> SRS.</a:t>
            </a:r>
            <a:endParaRPr sz="1800" dirty="0"/>
          </a:p>
          <a:p>
            <a:pPr marL="457200" lvl="0" indent="-342900" algn="just" rtl="0">
              <a:lnSpc>
                <a:spcPct val="115000"/>
              </a:lnSpc>
              <a:spcBef>
                <a:spcPts val="0"/>
              </a:spcBef>
              <a:spcAft>
                <a:spcPts val="0"/>
              </a:spcAft>
              <a:buClr>
                <a:srgbClr val="002060"/>
              </a:buClr>
              <a:buSzPts val="1800"/>
              <a:buChar char="●"/>
            </a:pPr>
            <a:r>
              <a:rPr lang="tr-TR" sz="1450" dirty="0" err="1">
                <a:solidFill>
                  <a:srgbClr val="002060"/>
                </a:solidFill>
                <a:highlight>
                  <a:schemeClr val="lt1"/>
                </a:highlight>
              </a:rPr>
              <a:t>The</a:t>
            </a:r>
            <a:r>
              <a:rPr lang="tr-TR" sz="1450" dirty="0">
                <a:solidFill>
                  <a:srgbClr val="002060"/>
                </a:solidFill>
                <a:highlight>
                  <a:schemeClr val="lt1"/>
                </a:highlight>
              </a:rPr>
              <a:t> </a:t>
            </a:r>
            <a:r>
              <a:rPr lang="tr-TR" sz="1450" dirty="0" err="1">
                <a:solidFill>
                  <a:srgbClr val="002060"/>
                </a:solidFill>
                <a:highlight>
                  <a:schemeClr val="lt1"/>
                </a:highlight>
              </a:rPr>
              <a:t>Tasks</a:t>
            </a:r>
            <a:r>
              <a:rPr lang="tr-TR" sz="1450" dirty="0">
                <a:solidFill>
                  <a:srgbClr val="002060"/>
                </a:solidFill>
                <a:highlight>
                  <a:schemeClr val="lt1"/>
                </a:highlight>
              </a:rPr>
              <a:t> </a:t>
            </a:r>
            <a:r>
              <a:rPr lang="tr-TR" sz="1450" dirty="0" err="1">
                <a:solidFill>
                  <a:srgbClr val="002060"/>
                </a:solidFill>
                <a:highlight>
                  <a:schemeClr val="lt1"/>
                </a:highlight>
              </a:rPr>
              <a:t>are</a:t>
            </a:r>
            <a:r>
              <a:rPr lang="tr-TR" sz="1450" dirty="0">
                <a:solidFill>
                  <a:srgbClr val="002060"/>
                </a:solidFill>
                <a:highlight>
                  <a:schemeClr val="lt1"/>
                </a:highlight>
              </a:rPr>
              <a:t> </a:t>
            </a:r>
            <a:r>
              <a:rPr lang="tr-TR" sz="1450" dirty="0" err="1">
                <a:solidFill>
                  <a:srgbClr val="002060"/>
                </a:solidFill>
                <a:highlight>
                  <a:schemeClr val="lt1"/>
                </a:highlight>
              </a:rPr>
              <a:t>divided</a:t>
            </a:r>
            <a:r>
              <a:rPr lang="tr-TR" sz="1450" dirty="0">
                <a:solidFill>
                  <a:srgbClr val="002060"/>
                </a:solidFill>
                <a:highlight>
                  <a:schemeClr val="lt1"/>
                </a:highlight>
              </a:rPr>
              <a:t> </a:t>
            </a:r>
            <a:r>
              <a:rPr lang="tr-TR" sz="1450" dirty="0" err="1">
                <a:solidFill>
                  <a:srgbClr val="002060"/>
                </a:solidFill>
                <a:highlight>
                  <a:schemeClr val="lt1"/>
                </a:highlight>
              </a:rPr>
              <a:t>into</a:t>
            </a:r>
            <a:r>
              <a:rPr lang="tr-TR" sz="1450" dirty="0">
                <a:solidFill>
                  <a:srgbClr val="002060"/>
                </a:solidFill>
                <a:highlight>
                  <a:schemeClr val="lt1"/>
                </a:highlight>
              </a:rPr>
              <a:t> </a:t>
            </a:r>
            <a:r>
              <a:rPr lang="tr-TR" sz="1450" dirty="0" err="1">
                <a:solidFill>
                  <a:srgbClr val="002060"/>
                </a:solidFill>
                <a:highlight>
                  <a:schemeClr val="lt1"/>
                </a:highlight>
              </a:rPr>
              <a:t>small</a:t>
            </a:r>
            <a:r>
              <a:rPr lang="tr-TR" sz="1450" dirty="0">
                <a:solidFill>
                  <a:srgbClr val="002060"/>
                </a:solidFill>
                <a:highlight>
                  <a:schemeClr val="lt1"/>
                </a:highlight>
              </a:rPr>
              <a:t> </a:t>
            </a:r>
            <a:r>
              <a:rPr lang="tr-TR" sz="1450" dirty="0" err="1">
                <a:solidFill>
                  <a:srgbClr val="002060"/>
                </a:solidFill>
                <a:highlight>
                  <a:schemeClr val="lt1"/>
                </a:highlight>
              </a:rPr>
              <a:t>units</a:t>
            </a:r>
            <a:r>
              <a:rPr lang="tr-TR" sz="1450" dirty="0">
                <a:solidFill>
                  <a:srgbClr val="002060"/>
                </a:solidFill>
                <a:highlight>
                  <a:schemeClr val="lt1"/>
                </a:highlight>
              </a:rPr>
              <a:t> </a:t>
            </a:r>
            <a:r>
              <a:rPr lang="tr-TR" sz="1450" dirty="0" err="1">
                <a:solidFill>
                  <a:srgbClr val="002060"/>
                </a:solidFill>
                <a:highlight>
                  <a:schemeClr val="lt1"/>
                </a:highlight>
              </a:rPr>
              <a:t>or</a:t>
            </a:r>
            <a:r>
              <a:rPr lang="tr-TR" sz="1450" dirty="0">
                <a:solidFill>
                  <a:srgbClr val="002060"/>
                </a:solidFill>
                <a:highlight>
                  <a:schemeClr val="lt1"/>
                </a:highlight>
              </a:rPr>
              <a:t> </a:t>
            </a:r>
            <a:r>
              <a:rPr lang="tr-TR" sz="1450" dirty="0" err="1">
                <a:solidFill>
                  <a:srgbClr val="002060"/>
                </a:solidFill>
                <a:highlight>
                  <a:schemeClr val="lt1"/>
                </a:highlight>
              </a:rPr>
              <a:t>modules</a:t>
            </a:r>
            <a:r>
              <a:rPr lang="tr-TR" sz="1450" dirty="0">
                <a:solidFill>
                  <a:srgbClr val="002060"/>
                </a:solidFill>
                <a:highlight>
                  <a:schemeClr val="lt1"/>
                </a:highlight>
              </a:rPr>
              <a:t>.</a:t>
            </a:r>
            <a:endParaRPr sz="1450" dirty="0">
              <a:solidFill>
                <a:srgbClr val="002060"/>
              </a:solidFill>
              <a:highlight>
                <a:schemeClr val="lt1"/>
              </a:highlight>
            </a:endParaRPr>
          </a:p>
          <a:p>
            <a:pPr marL="457200" lvl="0" indent="-342900" algn="just" rtl="0">
              <a:lnSpc>
                <a:spcPct val="115000"/>
              </a:lnSpc>
              <a:spcBef>
                <a:spcPts val="1200"/>
              </a:spcBef>
              <a:spcAft>
                <a:spcPts val="0"/>
              </a:spcAft>
              <a:buClr>
                <a:srgbClr val="002060"/>
              </a:buClr>
              <a:buSzPts val="1800"/>
              <a:buChar char="●"/>
            </a:pPr>
            <a:r>
              <a:rPr lang="tr-TR" sz="1450" dirty="0">
                <a:solidFill>
                  <a:srgbClr val="002060"/>
                </a:solidFill>
                <a:highlight>
                  <a:schemeClr val="lt1"/>
                </a:highlight>
              </a:rPr>
              <a:t>Developers start </a:t>
            </a:r>
            <a:r>
              <a:rPr lang="tr-TR" sz="1450" dirty="0" err="1">
                <a:solidFill>
                  <a:srgbClr val="002060"/>
                </a:solidFill>
                <a:highlight>
                  <a:schemeClr val="lt1"/>
                </a:highlight>
              </a:rPr>
              <a:t>to</a:t>
            </a:r>
            <a:r>
              <a:rPr lang="tr-TR" sz="1450" dirty="0">
                <a:solidFill>
                  <a:srgbClr val="002060"/>
                </a:solidFill>
                <a:highlight>
                  <a:schemeClr val="lt1"/>
                </a:highlight>
              </a:rPr>
              <a:t> </a:t>
            </a:r>
            <a:r>
              <a:rPr lang="tr-TR" sz="1450" dirty="0" err="1">
                <a:solidFill>
                  <a:srgbClr val="002060"/>
                </a:solidFill>
                <a:highlight>
                  <a:schemeClr val="lt1"/>
                </a:highlight>
              </a:rPr>
              <a:t>coding</a:t>
            </a:r>
            <a:r>
              <a:rPr lang="tr-TR" sz="1450" dirty="0">
                <a:solidFill>
                  <a:srgbClr val="002060"/>
                </a:solidFill>
                <a:highlight>
                  <a:schemeClr val="lt1"/>
                </a:highlight>
              </a:rPr>
              <a:t>.</a:t>
            </a:r>
            <a:endParaRPr sz="1450" dirty="0">
              <a:solidFill>
                <a:srgbClr val="002060"/>
              </a:solidFill>
              <a:highlight>
                <a:schemeClr val="lt1"/>
              </a:highlight>
            </a:endParaRPr>
          </a:p>
          <a:p>
            <a:pPr marL="0" lvl="0" indent="0" algn="just" rtl="0">
              <a:lnSpc>
                <a:spcPct val="115000"/>
              </a:lnSpc>
              <a:spcBef>
                <a:spcPts val="0"/>
              </a:spcBef>
              <a:spcAft>
                <a:spcPts val="0"/>
              </a:spcAft>
              <a:buNone/>
            </a:pPr>
            <a:endParaRPr sz="1450" dirty="0">
              <a:solidFill>
                <a:srgbClr val="002060"/>
              </a:solidFill>
              <a:highlight>
                <a:schemeClr val="lt1"/>
              </a:highlight>
            </a:endParaRPr>
          </a:p>
          <a:p>
            <a:pPr marL="0" lvl="0" indent="0" algn="just" rtl="0">
              <a:lnSpc>
                <a:spcPct val="115000"/>
              </a:lnSpc>
              <a:spcBef>
                <a:spcPts val="0"/>
              </a:spcBef>
              <a:spcAft>
                <a:spcPts val="0"/>
              </a:spcAft>
              <a:buNone/>
            </a:pPr>
            <a:r>
              <a:rPr lang="tr-TR" sz="1450" dirty="0" err="1">
                <a:solidFill>
                  <a:srgbClr val="002060"/>
                </a:solidFill>
                <a:highlight>
                  <a:schemeClr val="lt1"/>
                </a:highlight>
              </a:rPr>
              <a:t>according</a:t>
            </a:r>
            <a:r>
              <a:rPr lang="tr-TR" sz="1450" dirty="0">
                <a:solidFill>
                  <a:srgbClr val="002060"/>
                </a:solidFill>
                <a:highlight>
                  <a:schemeClr val="lt1"/>
                </a:highlight>
              </a:rPr>
              <a:t> </a:t>
            </a:r>
            <a:r>
              <a:rPr lang="tr-TR" sz="1450" dirty="0" err="1">
                <a:solidFill>
                  <a:srgbClr val="002060"/>
                </a:solidFill>
                <a:highlight>
                  <a:schemeClr val="lt1"/>
                </a:highlight>
              </a:rPr>
              <a:t>to</a:t>
            </a:r>
            <a:r>
              <a:rPr lang="tr-TR" sz="1450" dirty="0">
                <a:solidFill>
                  <a:srgbClr val="002060"/>
                </a:solidFill>
                <a:highlight>
                  <a:schemeClr val="lt1"/>
                </a:highlight>
              </a:rPr>
              <a:t> </a:t>
            </a:r>
            <a:r>
              <a:rPr lang="tr-TR" sz="1450" dirty="0" err="1">
                <a:solidFill>
                  <a:srgbClr val="002060"/>
                </a:solidFill>
                <a:highlight>
                  <a:schemeClr val="lt1"/>
                </a:highlight>
              </a:rPr>
              <a:t>the</a:t>
            </a:r>
            <a:r>
              <a:rPr lang="tr-TR" sz="1450" dirty="0">
                <a:solidFill>
                  <a:srgbClr val="002060"/>
                </a:solidFill>
                <a:highlight>
                  <a:schemeClr val="lt1"/>
                </a:highlight>
              </a:rPr>
              <a:t> </a:t>
            </a:r>
            <a:r>
              <a:rPr lang="tr-TR" sz="1450" dirty="0" err="1">
                <a:solidFill>
                  <a:srgbClr val="002060"/>
                </a:solidFill>
                <a:highlight>
                  <a:schemeClr val="lt1"/>
                </a:highlight>
              </a:rPr>
              <a:t>design</a:t>
            </a:r>
            <a:r>
              <a:rPr lang="tr-TR" sz="1450" dirty="0">
                <a:solidFill>
                  <a:srgbClr val="002060"/>
                </a:solidFill>
                <a:highlight>
                  <a:schemeClr val="lt1"/>
                </a:highlight>
              </a:rPr>
              <a:t> </a:t>
            </a:r>
            <a:r>
              <a:rPr lang="tr-TR" sz="1450" dirty="0" err="1">
                <a:solidFill>
                  <a:srgbClr val="002060"/>
                </a:solidFill>
                <a:highlight>
                  <a:schemeClr val="lt1"/>
                </a:highlight>
              </a:rPr>
              <a:t>and</a:t>
            </a:r>
            <a:r>
              <a:rPr lang="tr-TR" sz="1450" dirty="0">
                <a:solidFill>
                  <a:srgbClr val="002060"/>
                </a:solidFill>
                <a:highlight>
                  <a:schemeClr val="lt1"/>
                </a:highlight>
              </a:rPr>
              <a:t> SRS </a:t>
            </a:r>
            <a:r>
              <a:rPr lang="tr-TR" sz="1450" dirty="0" err="1">
                <a:solidFill>
                  <a:srgbClr val="002060"/>
                </a:solidFill>
                <a:highlight>
                  <a:schemeClr val="lt1"/>
                </a:highlight>
              </a:rPr>
              <a:t>document</a:t>
            </a:r>
            <a:r>
              <a:rPr lang="tr-TR" sz="1450" dirty="0">
                <a:solidFill>
                  <a:srgbClr val="002060"/>
                </a:solidFill>
                <a:highlight>
                  <a:schemeClr val="lt1"/>
                </a:highlight>
              </a:rPr>
              <a:t> of </a:t>
            </a:r>
            <a:r>
              <a:rPr lang="tr-TR" sz="1450" dirty="0" err="1">
                <a:solidFill>
                  <a:srgbClr val="002060"/>
                </a:solidFill>
                <a:highlight>
                  <a:schemeClr val="lt1"/>
                </a:highlight>
              </a:rPr>
              <a:t>course</a:t>
            </a:r>
            <a:r>
              <a:rPr lang="tr-TR" sz="1450" dirty="0">
                <a:solidFill>
                  <a:srgbClr val="002060"/>
                </a:solidFill>
                <a:highlight>
                  <a:schemeClr val="lt1"/>
                </a:highlight>
              </a:rPr>
              <a:t>.</a:t>
            </a:r>
            <a:endParaRPr sz="1450" dirty="0">
              <a:solidFill>
                <a:srgbClr val="002060"/>
              </a:solidFill>
              <a:highlight>
                <a:schemeClr val="lt1"/>
              </a:highlight>
            </a:endParaRPr>
          </a:p>
          <a:p>
            <a:pPr marL="0" lvl="0" indent="0" algn="l" rtl="0">
              <a:lnSpc>
                <a:spcPct val="100000"/>
              </a:lnSpc>
              <a:spcBef>
                <a:spcPts val="0"/>
              </a:spcBef>
              <a:spcAft>
                <a:spcPts val="0"/>
              </a:spcAft>
              <a:buSzPts val="1400"/>
              <a:buNone/>
            </a:pPr>
            <a:endParaRPr sz="1800" dirty="0">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f701af75ed_1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f701af75ed_1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tr-TR" sz="1800" b="1">
                <a:highlight>
                  <a:srgbClr val="FFFF00"/>
                </a:highlight>
              </a:rPr>
              <a:t>Q</a:t>
            </a:r>
            <a:r>
              <a:rPr lang="tr-TR" sz="1800"/>
              <a:t> In which of the SDLC stages do we focus on inspection? Please give your answers on </a:t>
            </a:r>
            <a:r>
              <a:rPr lang="tr-TR" sz="1800" b="1"/>
              <a:t>Pear Deck.</a:t>
            </a:r>
            <a:endParaRPr sz="1800" b="1"/>
          </a:p>
          <a:p>
            <a:pPr marL="0" lvl="0" indent="0" algn="ctr" rtl="0">
              <a:lnSpc>
                <a:spcPct val="100000"/>
              </a:lnSpc>
              <a:spcBef>
                <a:spcPts val="0"/>
              </a:spcBef>
              <a:spcAft>
                <a:spcPts val="0"/>
              </a:spcAft>
              <a:buSzPts val="1400"/>
              <a:buNone/>
            </a:pPr>
            <a:r>
              <a:rPr lang="tr-TR" sz="1800" b="1">
                <a:solidFill>
                  <a:schemeClr val="dk1"/>
                </a:solidFill>
                <a:highlight>
                  <a:srgbClr val="FFFF00"/>
                </a:highlight>
              </a:rPr>
              <a:t>A</a:t>
            </a:r>
            <a:r>
              <a:rPr lang="tr-TR" sz="1800">
                <a:solidFill>
                  <a:schemeClr val="dk1"/>
                </a:solidFill>
              </a:rPr>
              <a:t> Testing phase. Why?</a:t>
            </a:r>
            <a:endParaRPr sz="1800">
              <a:solidFill>
                <a:schemeClr val="dk1"/>
              </a:solidFill>
            </a:endParaRPr>
          </a:p>
          <a:p>
            <a:pPr marL="0" lvl="0" indent="0" algn="ctr" rtl="0">
              <a:lnSpc>
                <a:spcPct val="100000"/>
              </a:lnSpc>
              <a:spcBef>
                <a:spcPts val="0"/>
              </a:spcBef>
              <a:spcAft>
                <a:spcPts val="0"/>
              </a:spcAft>
              <a:buClr>
                <a:schemeClr val="dk1"/>
              </a:buClr>
              <a:buSzPts val="1100"/>
              <a:buFont typeface="Arial"/>
              <a:buNone/>
            </a:pPr>
            <a:r>
              <a:rPr lang="tr-TR" sz="1800"/>
              <a:t>Because this is the stage before finalizing the product. Here, the software tests are performed and it is checked whether it works as it is expected. </a:t>
            </a: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SzPts val="1400"/>
              <a:buNone/>
            </a:pPr>
            <a:r>
              <a:rPr lang="tr-TR"/>
              <a:t>🍐 This is a </a:t>
            </a:r>
            <a:r>
              <a:rPr lang="tr-TR" b="1"/>
              <a:t>Pear Deck</a:t>
            </a:r>
            <a:r>
              <a:rPr lang="tr-TR"/>
              <a:t> Multiple Choice Slide. Your current options are: A: Requirement phase, B: Testing phase, C: Maintenance phase,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f701af75ed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f701af75ed_1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tr-TR" sz="1800"/>
              <a:t>Following the completion of the software, the testing phase begins.</a:t>
            </a:r>
            <a:endParaRPr sz="1800"/>
          </a:p>
          <a:p>
            <a:pPr marL="0" lvl="0" indent="0" algn="ctr" rtl="0">
              <a:lnSpc>
                <a:spcPct val="115000"/>
              </a:lnSpc>
              <a:spcBef>
                <a:spcPts val="1200"/>
              </a:spcBef>
              <a:spcAft>
                <a:spcPts val="0"/>
              </a:spcAft>
              <a:buSzPts val="1400"/>
              <a:buNone/>
            </a:pPr>
            <a:r>
              <a:rPr lang="tr-TR" sz="1800"/>
              <a:t>At this stage, the focus is on monitoring the system and it is examined whether the expected outputs have been achieved according to user inputs.</a:t>
            </a:r>
            <a:endParaRPr sz="1800"/>
          </a:p>
          <a:p>
            <a:pPr marL="0" lvl="0" indent="0" algn="ctr" rtl="0">
              <a:lnSpc>
                <a:spcPct val="115000"/>
              </a:lnSpc>
              <a:spcBef>
                <a:spcPts val="1200"/>
              </a:spcBef>
              <a:spcAft>
                <a:spcPts val="0"/>
              </a:spcAft>
              <a:buClr>
                <a:schemeClr val="dk1"/>
              </a:buClr>
              <a:buSzPts val="1100"/>
              <a:buFont typeface="Arial"/>
              <a:buNone/>
            </a:pPr>
            <a:r>
              <a:rPr lang="tr-TR" sz="1800"/>
              <a:t>Shortly; Testing phase,goes until the product reaches the quality standards defined in the SRS document, </a:t>
            </a:r>
            <a:endParaRPr sz="1800"/>
          </a:p>
          <a:p>
            <a:pPr marL="0" lvl="0" indent="0" algn="l" rtl="0">
              <a:lnSpc>
                <a:spcPct val="115000"/>
              </a:lnSpc>
              <a:spcBef>
                <a:spcPts val="1200"/>
              </a:spcBef>
              <a:spcAft>
                <a:spcPts val="0"/>
              </a:spcAft>
              <a:buSzPts val="1400"/>
              <a:buNone/>
            </a:pPr>
            <a:r>
              <a:rPr lang="tr-TR" sz="1800" u="sng">
                <a:solidFill>
                  <a:schemeClr val="hlink"/>
                </a:solidFill>
                <a:hlinkClick r:id="rId3"/>
              </a:rPr>
              <a:t>https://www.atlassian.com/continuous-delivery/software-testing/types-of-software-testing</a:t>
            </a:r>
            <a:endParaRPr sz="1800"/>
          </a:p>
          <a:p>
            <a:pPr marL="0" lvl="0" indent="0" algn="l" rtl="0">
              <a:lnSpc>
                <a:spcPct val="115000"/>
              </a:lnSpc>
              <a:spcBef>
                <a:spcPts val="1200"/>
              </a:spcBef>
              <a:spcAft>
                <a:spcPts val="0"/>
              </a:spcAft>
              <a:buSzPts val="1400"/>
              <a:buNone/>
            </a:pPr>
            <a:endParaRPr sz="1800"/>
          </a:p>
          <a:p>
            <a:pPr marL="0" lvl="0" indent="0" algn="ctr" rtl="0">
              <a:lnSpc>
                <a:spcPct val="115000"/>
              </a:lnSpc>
              <a:spcBef>
                <a:spcPts val="1200"/>
              </a:spcBef>
              <a:spcAft>
                <a:spcPts val="0"/>
              </a:spcAft>
              <a:buSzPts val="1400"/>
              <a:buNone/>
            </a:pPr>
            <a:r>
              <a:rPr lang="tr-TR" sz="1800" b="1"/>
              <a:t>okuma</a:t>
            </a:r>
            <a:endParaRPr sz="1800" b="1"/>
          </a:p>
          <a:p>
            <a:pPr marL="457200" lvl="0" indent="-342900" algn="l" rtl="0">
              <a:lnSpc>
                <a:spcPct val="115000"/>
              </a:lnSpc>
              <a:spcBef>
                <a:spcPts val="1200"/>
              </a:spcBef>
              <a:spcAft>
                <a:spcPts val="0"/>
              </a:spcAft>
              <a:buClr>
                <a:srgbClr val="002060"/>
              </a:buClr>
              <a:buSzPts val="1800"/>
              <a:buChar char="●"/>
            </a:pPr>
            <a:r>
              <a:rPr lang="tr-TR" sz="1450">
                <a:solidFill>
                  <a:srgbClr val="002060"/>
                </a:solidFill>
                <a:highlight>
                  <a:schemeClr val="lt1"/>
                </a:highlight>
              </a:rPr>
              <a:t>Focus on investigation and discovery</a:t>
            </a:r>
            <a:endParaRPr sz="1450">
              <a:solidFill>
                <a:srgbClr val="002060"/>
              </a:solidFill>
              <a:highlight>
                <a:schemeClr val="lt1"/>
              </a:highlight>
            </a:endParaRPr>
          </a:p>
          <a:p>
            <a:pPr marL="457200" lvl="0" indent="-342900" algn="l" rtl="0">
              <a:lnSpc>
                <a:spcPct val="115000"/>
              </a:lnSpc>
              <a:spcBef>
                <a:spcPts val="0"/>
              </a:spcBef>
              <a:spcAft>
                <a:spcPts val="0"/>
              </a:spcAft>
              <a:buClr>
                <a:srgbClr val="002060"/>
              </a:buClr>
              <a:buSzPts val="1800"/>
              <a:buChar char="●"/>
            </a:pPr>
            <a:r>
              <a:rPr lang="tr-TR" sz="1450">
                <a:solidFill>
                  <a:srgbClr val="002060"/>
                </a:solidFill>
                <a:highlight>
                  <a:schemeClr val="lt1"/>
                </a:highlight>
              </a:rPr>
              <a:t>Make a </a:t>
            </a:r>
            <a:r>
              <a:rPr lang="tr-TR" sz="1450" b="1">
                <a:solidFill>
                  <a:srgbClr val="002060"/>
                </a:solidFill>
                <a:highlight>
                  <a:schemeClr val="lt1"/>
                </a:highlight>
              </a:rPr>
              <a:t>test plan</a:t>
            </a:r>
            <a:r>
              <a:rPr lang="tr-TR" sz="1450">
                <a:solidFill>
                  <a:srgbClr val="002060"/>
                </a:solidFill>
                <a:highlight>
                  <a:schemeClr val="lt1"/>
                </a:highlight>
              </a:rPr>
              <a:t> to start the test</a:t>
            </a:r>
            <a:endParaRPr sz="1450">
              <a:solidFill>
                <a:srgbClr val="002060"/>
              </a:solidFill>
              <a:highlight>
                <a:schemeClr val="lt1"/>
              </a:highlight>
            </a:endParaRPr>
          </a:p>
          <a:p>
            <a:pPr marL="0" lvl="0" indent="0" algn="l" rtl="0">
              <a:lnSpc>
                <a:spcPct val="100000"/>
              </a:lnSpc>
              <a:spcBef>
                <a:spcPts val="1200"/>
              </a:spcBef>
              <a:spcAft>
                <a:spcPts val="0"/>
              </a:spcAft>
              <a:buSzPts val="1400"/>
              <a:buNone/>
            </a:pPr>
            <a:endParaRPr sz="1800">
              <a:highlight>
                <a:schemeClr val="lt1"/>
              </a:highlight>
            </a:endParaRPr>
          </a:p>
          <a:p>
            <a:pPr marL="0" lvl="0" indent="0" algn="l" rtl="0">
              <a:lnSpc>
                <a:spcPct val="100000"/>
              </a:lnSpc>
              <a:spcBef>
                <a:spcPts val="0"/>
              </a:spcBef>
              <a:spcAft>
                <a:spcPts val="0"/>
              </a:spcAft>
              <a:buSzPts val="1400"/>
              <a:buNone/>
            </a:pPr>
            <a:endParaRPr sz="1800">
              <a:highlight>
                <a:schemeClr val="lt1"/>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f701af75ed_1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f701af75ed_1_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tr-TR" sz="1800"/>
              <a:t>When the software tests are completed with a satisfactory as determined in the test plan, </a:t>
            </a:r>
            <a:endParaRPr sz="1800"/>
          </a:p>
          <a:p>
            <a:pPr marL="0" lvl="0" indent="0" algn="ctr" rtl="0">
              <a:lnSpc>
                <a:spcPct val="115000"/>
              </a:lnSpc>
              <a:spcBef>
                <a:spcPts val="0"/>
              </a:spcBef>
              <a:spcAft>
                <a:spcPts val="0"/>
              </a:spcAft>
              <a:buSzPts val="1400"/>
              <a:buNone/>
            </a:pPr>
            <a:r>
              <a:rPr lang="tr-TR" sz="1800"/>
              <a:t>and if there is no problem in the operation of the software, the product is delivered to the customer.</a:t>
            </a:r>
            <a:endParaRPr sz="1800"/>
          </a:p>
          <a:p>
            <a:pPr marL="0" lvl="0" indent="0" algn="ctr" rtl="0">
              <a:lnSpc>
                <a:spcPct val="115000"/>
              </a:lnSpc>
              <a:spcBef>
                <a:spcPts val="1200"/>
              </a:spcBef>
              <a:spcAft>
                <a:spcPts val="0"/>
              </a:spcAft>
              <a:buSzPts val="1400"/>
              <a:buNone/>
            </a:pPr>
            <a:r>
              <a:rPr lang="tr-TR" sz="1800"/>
              <a:t>This delivery activity or the installation of the product in customer systems is called deployment. </a:t>
            </a:r>
            <a:endParaRPr sz="1800"/>
          </a:p>
          <a:p>
            <a:pPr marL="0" lvl="0" indent="0" algn="ctr" rtl="0">
              <a:lnSpc>
                <a:spcPct val="115000"/>
              </a:lnSpc>
              <a:spcBef>
                <a:spcPts val="1200"/>
              </a:spcBef>
              <a:spcAft>
                <a:spcPts val="0"/>
              </a:spcAft>
              <a:buSzPts val="1400"/>
              <a:buNone/>
            </a:pPr>
            <a:r>
              <a:rPr lang="tr-TR" sz="1800"/>
              <a:t>But before the delivery it is recommended that to do beta tests first.</a:t>
            </a:r>
            <a:endParaRPr sz="1800"/>
          </a:p>
          <a:p>
            <a:pPr marL="0" lvl="0" indent="0" algn="ctr" rtl="0">
              <a:lnSpc>
                <a:spcPct val="115000"/>
              </a:lnSpc>
              <a:spcBef>
                <a:spcPts val="1200"/>
              </a:spcBef>
              <a:spcAft>
                <a:spcPts val="0"/>
              </a:spcAft>
              <a:buSzPts val="1400"/>
              <a:buNone/>
            </a:pPr>
            <a:r>
              <a:rPr lang="tr-TR" sz="1350">
                <a:solidFill>
                  <a:srgbClr val="2B2B2B"/>
                </a:solidFill>
                <a:highlight>
                  <a:srgbClr val="FFFFFF"/>
                </a:highlight>
                <a:latin typeface="Roboto"/>
                <a:ea typeface="Roboto"/>
                <a:cs typeface="Roboto"/>
                <a:sym typeface="Roboto"/>
              </a:rPr>
              <a:t>Beta testing is a type of </a:t>
            </a:r>
            <a:r>
              <a:rPr lang="tr-TR" sz="1350">
                <a:solidFill>
                  <a:srgbClr val="026EEA"/>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user and usability testing</a:t>
            </a:r>
            <a:r>
              <a:rPr lang="tr-TR" sz="1350">
                <a:solidFill>
                  <a:srgbClr val="2B2B2B"/>
                </a:solidFill>
                <a:highlight>
                  <a:srgbClr val="FFFFFF"/>
                </a:highlight>
                <a:latin typeface="Roboto"/>
                <a:ea typeface="Roboto"/>
                <a:cs typeface="Roboto"/>
                <a:sym typeface="Roboto"/>
              </a:rPr>
              <a:t>, in which the product team gives a nearly finished product to a group of people who represent the target audience. </a:t>
            </a:r>
            <a:endParaRPr sz="1350">
              <a:solidFill>
                <a:srgbClr val="2B2B2B"/>
              </a:solidFill>
              <a:highlight>
                <a:srgbClr val="FFFFFF"/>
              </a:highlight>
              <a:latin typeface="Roboto"/>
              <a:ea typeface="Roboto"/>
              <a:cs typeface="Roboto"/>
              <a:sym typeface="Roboto"/>
            </a:endParaRPr>
          </a:p>
          <a:p>
            <a:pPr marL="0" lvl="0" indent="0" algn="ctr" rtl="0">
              <a:lnSpc>
                <a:spcPct val="115000"/>
              </a:lnSpc>
              <a:spcBef>
                <a:spcPts val="1200"/>
              </a:spcBef>
              <a:spcAft>
                <a:spcPts val="0"/>
              </a:spcAft>
              <a:buSzPts val="1400"/>
              <a:buNone/>
            </a:pPr>
            <a:r>
              <a:rPr lang="tr-TR" sz="1350">
                <a:solidFill>
                  <a:srgbClr val="2B2B2B"/>
                </a:solidFill>
                <a:highlight>
                  <a:srgbClr val="FFFFFF"/>
                </a:highlight>
                <a:latin typeface="Roboto"/>
                <a:ea typeface="Roboto"/>
                <a:cs typeface="Roboto"/>
                <a:sym typeface="Roboto"/>
              </a:rPr>
              <a:t>The group performs regular tasks in their natural environment and then evaluates the product experience.</a:t>
            </a:r>
            <a:endParaRPr sz="1350">
              <a:solidFill>
                <a:srgbClr val="2B2B2B"/>
              </a:solidFill>
              <a:highlight>
                <a:srgbClr val="FFFFFF"/>
              </a:highlight>
              <a:latin typeface="Roboto"/>
              <a:ea typeface="Roboto"/>
              <a:cs typeface="Roboto"/>
              <a:sym typeface="Roboto"/>
            </a:endParaRPr>
          </a:p>
          <a:p>
            <a:pPr marL="0" lvl="0" indent="0" algn="ctr" rtl="0">
              <a:lnSpc>
                <a:spcPct val="115000"/>
              </a:lnSpc>
              <a:spcBef>
                <a:spcPts val="1200"/>
              </a:spcBef>
              <a:spcAft>
                <a:spcPts val="0"/>
              </a:spcAft>
              <a:buSzPts val="1400"/>
              <a:buNone/>
            </a:pPr>
            <a:r>
              <a:rPr lang="tr-TR" sz="1350">
                <a:solidFill>
                  <a:srgbClr val="2B2B2B"/>
                </a:solidFill>
                <a:highlight>
                  <a:srgbClr val="FFFFFF"/>
                </a:highlight>
                <a:latin typeface="Roboto"/>
                <a:ea typeface="Roboto"/>
                <a:cs typeface="Roboto"/>
                <a:sym typeface="Roboto"/>
              </a:rPr>
              <a:t> The goal of beta testing is to uncover any issues with the user experience so that the product team can address them before releasing the product</a:t>
            </a:r>
            <a:endParaRPr sz="1300">
              <a:solidFill>
                <a:srgbClr val="212B37"/>
              </a:solidFill>
              <a:highlight>
                <a:srgbClr val="F4F4F7"/>
              </a:highlight>
            </a:endParaRPr>
          </a:p>
          <a:p>
            <a:pPr marL="0" lvl="0" indent="0" algn="ctr" rtl="0">
              <a:lnSpc>
                <a:spcPct val="115000"/>
              </a:lnSpc>
              <a:spcBef>
                <a:spcPts val="1200"/>
              </a:spcBef>
              <a:spcAft>
                <a:spcPts val="0"/>
              </a:spcAft>
              <a:buSzPts val="1400"/>
              <a:buNone/>
            </a:pPr>
            <a:endParaRPr sz="1300">
              <a:solidFill>
                <a:srgbClr val="273239"/>
              </a:solidFill>
              <a:highlight>
                <a:srgbClr val="FFFFFF"/>
              </a:highlight>
            </a:endParaRPr>
          </a:p>
          <a:p>
            <a:pPr marL="0" lvl="0" indent="0" algn="ctr" rtl="0">
              <a:lnSpc>
                <a:spcPct val="115000"/>
              </a:lnSpc>
              <a:spcBef>
                <a:spcPts val="1200"/>
              </a:spcBef>
              <a:spcAft>
                <a:spcPts val="0"/>
              </a:spcAft>
              <a:buSzPts val="1400"/>
              <a:buNone/>
            </a:pPr>
            <a:r>
              <a:rPr lang="tr-TR" sz="1800">
                <a:highlight>
                  <a:srgbClr val="FFFF00"/>
                </a:highlight>
              </a:rPr>
              <a:t>In beta testing</a:t>
            </a:r>
            <a:r>
              <a:rPr lang="tr-TR" sz="1800"/>
              <a:t>, customers may request changes not included in the software but specified in the requirement document such as a more user-friendly interface.</a:t>
            </a:r>
            <a:endParaRPr sz="1800"/>
          </a:p>
          <a:p>
            <a:pPr marL="0" marR="38100" lvl="0" indent="0" algn="ctr" rtl="0">
              <a:lnSpc>
                <a:spcPct val="128571"/>
              </a:lnSpc>
              <a:spcBef>
                <a:spcPts val="1200"/>
              </a:spcBef>
              <a:spcAft>
                <a:spcPts val="0"/>
              </a:spcAft>
              <a:buSzPts val="1400"/>
              <a:buNone/>
            </a:pPr>
            <a:r>
              <a:rPr lang="tr-TR" sz="1800"/>
              <a:t>However, these change requests must be within the limits set by the SRS, big changes or radical change requests may not be accepted.</a:t>
            </a:r>
            <a:endParaRPr sz="1800"/>
          </a:p>
          <a:p>
            <a:pPr marL="457200" lvl="0" indent="0" algn="just" rtl="0">
              <a:lnSpc>
                <a:spcPct val="115000"/>
              </a:lnSpc>
              <a:spcBef>
                <a:spcPts val="1200"/>
              </a:spcBef>
              <a:spcAft>
                <a:spcPts val="0"/>
              </a:spcAft>
              <a:buNone/>
            </a:pPr>
            <a:endParaRPr sz="1450">
              <a:solidFill>
                <a:srgbClr val="002060"/>
              </a:solidFill>
              <a:highlight>
                <a:schemeClr val="lt1"/>
              </a:highlight>
            </a:endParaRPr>
          </a:p>
          <a:p>
            <a:pPr marL="0" lvl="0" indent="0" algn="just" rtl="0">
              <a:lnSpc>
                <a:spcPct val="100000"/>
              </a:lnSpc>
              <a:spcBef>
                <a:spcPts val="0"/>
              </a:spcBef>
              <a:spcAft>
                <a:spcPts val="0"/>
              </a:spcAft>
              <a:buSzPts val="1400"/>
              <a:buNone/>
            </a:pPr>
            <a:endParaRPr sz="1800">
              <a:highlight>
                <a:schemeClr val="lt1"/>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701af75ed_1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f701af75ed_1_3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tr-TR" sz="1800"/>
              <a:t>However, there is one more action to be taken before the product is delivered.</a:t>
            </a:r>
            <a:endParaRPr sz="1800"/>
          </a:p>
          <a:p>
            <a:pPr marL="0" lvl="0" indent="0" algn="ctr" rtl="0">
              <a:lnSpc>
                <a:spcPct val="115000"/>
              </a:lnSpc>
              <a:spcBef>
                <a:spcPts val="0"/>
              </a:spcBef>
              <a:spcAft>
                <a:spcPts val="0"/>
              </a:spcAft>
              <a:buClr>
                <a:schemeClr val="dk1"/>
              </a:buClr>
              <a:buSzPts val="1100"/>
              <a:buFont typeface="Arial"/>
              <a:buNone/>
            </a:pPr>
            <a:r>
              <a:rPr lang="tr-TR" sz="1800"/>
              <a:t>User acceptance test (UAT),</a:t>
            </a:r>
            <a:endParaRPr sz="1800"/>
          </a:p>
          <a:p>
            <a:pPr marL="0" lvl="0" indent="0" algn="ctr" rtl="0">
              <a:lnSpc>
                <a:spcPct val="115000"/>
              </a:lnSpc>
              <a:spcBef>
                <a:spcPts val="0"/>
              </a:spcBef>
              <a:spcAft>
                <a:spcPts val="0"/>
              </a:spcAft>
              <a:buClr>
                <a:schemeClr val="dk1"/>
              </a:buClr>
              <a:buSzPts val="1100"/>
              <a:buFont typeface="Arial"/>
              <a:buNone/>
            </a:pPr>
            <a:r>
              <a:rPr lang="tr-TR" sz="1800"/>
              <a:t>It is one of the last and most important project stages that must be done before the newly developed software / product is launched on the market.</a:t>
            </a:r>
            <a:endParaRPr sz="1800"/>
          </a:p>
          <a:p>
            <a:pPr marL="0" lvl="0" indent="0" algn="ctr" rtl="0">
              <a:lnSpc>
                <a:spcPct val="115000"/>
              </a:lnSpc>
              <a:spcBef>
                <a:spcPts val="0"/>
              </a:spcBef>
              <a:spcAft>
                <a:spcPts val="0"/>
              </a:spcAft>
              <a:buClr>
                <a:schemeClr val="dk1"/>
              </a:buClr>
              <a:buSzPts val="1100"/>
              <a:buFont typeface="Arial"/>
              <a:buNone/>
            </a:pPr>
            <a:r>
              <a:rPr lang="tr-TR" sz="1800"/>
              <a:t>Therefore, we can call UAT the last exit before the bridge for software.</a:t>
            </a:r>
            <a:endParaRPr sz="1800"/>
          </a:p>
          <a:p>
            <a:pPr marL="0" lvl="0" indent="0" algn="ctr" rtl="0">
              <a:lnSpc>
                <a:spcPct val="115000"/>
              </a:lnSpc>
              <a:spcBef>
                <a:spcPts val="0"/>
              </a:spcBef>
              <a:spcAft>
                <a:spcPts val="0"/>
              </a:spcAft>
              <a:buSzPts val="1400"/>
              <a:buNone/>
            </a:pPr>
            <a:endParaRPr sz="1800"/>
          </a:p>
          <a:p>
            <a:pPr marL="0" lvl="0" indent="0" algn="ctr" rtl="0">
              <a:lnSpc>
                <a:spcPct val="115000"/>
              </a:lnSpc>
              <a:spcBef>
                <a:spcPts val="0"/>
              </a:spcBef>
              <a:spcAft>
                <a:spcPts val="0"/>
              </a:spcAft>
              <a:buClr>
                <a:schemeClr val="dk1"/>
              </a:buClr>
              <a:buSzPts val="1100"/>
              <a:buFont typeface="Arial"/>
              <a:buNone/>
            </a:pPr>
            <a:r>
              <a:rPr lang="tr-TR" sz="1500"/>
              <a:t>Usually the end user who will use the application in the cusomers company do the tests. (Related business unit).</a:t>
            </a:r>
            <a:endParaRPr sz="1500"/>
          </a:p>
          <a:p>
            <a:pPr marL="0" lvl="0" indent="0" algn="ctr" rtl="0">
              <a:lnSpc>
                <a:spcPct val="115000"/>
              </a:lnSpc>
              <a:spcBef>
                <a:spcPts val="0"/>
              </a:spcBef>
              <a:spcAft>
                <a:spcPts val="0"/>
              </a:spcAft>
              <a:buClr>
                <a:schemeClr val="dk1"/>
              </a:buClr>
              <a:buSzPts val="1100"/>
              <a:buFont typeface="Arial"/>
              <a:buNone/>
            </a:pPr>
            <a:r>
              <a:rPr lang="tr-TR" sz="1500"/>
              <a:t> For example, you have prepared a customer management program for the needs of a company. </a:t>
            </a:r>
            <a:endParaRPr sz="1500"/>
          </a:p>
          <a:p>
            <a:pPr marL="0" lvl="0" indent="0" algn="ctr" rtl="0">
              <a:lnSpc>
                <a:spcPct val="115000"/>
              </a:lnSpc>
              <a:spcBef>
                <a:spcPts val="0"/>
              </a:spcBef>
              <a:spcAft>
                <a:spcPts val="0"/>
              </a:spcAft>
              <a:buClr>
                <a:schemeClr val="dk1"/>
              </a:buClr>
              <a:buSzPts val="1100"/>
              <a:buFont typeface="Arial"/>
              <a:buNone/>
            </a:pPr>
            <a:r>
              <a:rPr lang="tr-TR" sz="1500"/>
              <a:t>those who will use the software are allowed to do the test.</a:t>
            </a:r>
            <a:endParaRPr sz="1500"/>
          </a:p>
          <a:p>
            <a:pPr marL="0" lvl="0" indent="0" algn="ctr" rtl="0">
              <a:lnSpc>
                <a:spcPct val="115000"/>
              </a:lnSpc>
              <a:spcBef>
                <a:spcPts val="0"/>
              </a:spcBef>
              <a:spcAft>
                <a:spcPts val="0"/>
              </a:spcAft>
              <a:buClr>
                <a:schemeClr val="dk1"/>
              </a:buClr>
              <a:buSzPts val="1100"/>
              <a:buFont typeface="Arial"/>
              <a:buNone/>
            </a:pPr>
            <a:r>
              <a:rPr lang="tr-TR" sz="1500"/>
              <a:t>Testing should be done in an environment similar to production environment.</a:t>
            </a:r>
            <a:endParaRPr sz="1500"/>
          </a:p>
          <a:p>
            <a:pPr marL="0" lvl="0" indent="0" algn="ctr" rtl="0">
              <a:lnSpc>
                <a:spcPct val="115000"/>
              </a:lnSpc>
              <a:spcBef>
                <a:spcPts val="0"/>
              </a:spcBef>
              <a:spcAft>
                <a:spcPts val="0"/>
              </a:spcAft>
              <a:buClr>
                <a:schemeClr val="dk1"/>
              </a:buClr>
              <a:buSzPts val="1100"/>
              <a:buFont typeface="Arial"/>
              <a:buNone/>
            </a:pPr>
            <a:r>
              <a:rPr lang="tr-TR" sz="1500"/>
              <a:t>  When it is seen that the requirements are met, the delivery process starts with the approval of the end user.</a:t>
            </a:r>
            <a:endParaRPr sz="1500"/>
          </a:p>
          <a:p>
            <a:pPr marL="0" lvl="0" indent="0" algn="ctr" rtl="0">
              <a:lnSpc>
                <a:spcPct val="115000"/>
              </a:lnSpc>
              <a:spcBef>
                <a:spcPts val="0"/>
              </a:spcBef>
              <a:spcAft>
                <a:spcPts val="0"/>
              </a:spcAft>
              <a:buSzPts val="1400"/>
              <a:buNone/>
            </a:pPr>
            <a:endParaRPr sz="1800"/>
          </a:p>
          <a:p>
            <a:pPr marL="0" lvl="0" indent="0" algn="ctr" rtl="0">
              <a:lnSpc>
                <a:spcPct val="115000"/>
              </a:lnSpc>
              <a:spcBef>
                <a:spcPts val="0"/>
              </a:spcBef>
              <a:spcAft>
                <a:spcPts val="0"/>
              </a:spcAft>
              <a:buSzPts val="1400"/>
              <a:buNone/>
            </a:pPr>
            <a:r>
              <a:rPr lang="tr-TR" sz="1800"/>
              <a:t>In addition, if a customer using the software encounters any defects or bugs, the development team is informed about the issue to resolve the problem.</a:t>
            </a:r>
            <a:endParaRPr sz="1800"/>
          </a:p>
          <a:p>
            <a:pPr marL="0" lvl="0" indent="0" algn="ctr" rtl="0">
              <a:lnSpc>
                <a:spcPct val="115000"/>
              </a:lnSpc>
              <a:spcBef>
                <a:spcPts val="1200"/>
              </a:spcBef>
              <a:spcAft>
                <a:spcPts val="0"/>
              </a:spcAft>
              <a:buSzPts val="1400"/>
              <a:buNone/>
            </a:pPr>
            <a:r>
              <a:rPr lang="tr-TR" sz="1800"/>
              <a:t>If the encountered error is critical, the development team will solve this error as soon as possible. </a:t>
            </a:r>
            <a:endParaRPr sz="1800"/>
          </a:p>
          <a:p>
            <a:pPr marL="0" lvl="0" indent="0" algn="ctr" rtl="0">
              <a:lnSpc>
                <a:spcPct val="115000"/>
              </a:lnSpc>
              <a:spcBef>
                <a:spcPts val="1200"/>
              </a:spcBef>
              <a:spcAft>
                <a:spcPts val="0"/>
              </a:spcAft>
              <a:buSzPts val="1400"/>
              <a:buNone/>
            </a:pPr>
            <a:r>
              <a:rPr lang="tr-TR" sz="1800"/>
              <a:t>After all errors and bugs are eliminated and changes are completed, the final software is delivered to the end user.</a:t>
            </a:r>
            <a:endParaRPr sz="1800"/>
          </a:p>
          <a:p>
            <a:pPr marL="0" lvl="0" indent="0" algn="ctr" rtl="0">
              <a:lnSpc>
                <a:spcPct val="115000"/>
              </a:lnSpc>
              <a:spcBef>
                <a:spcPts val="1200"/>
              </a:spcBef>
              <a:spcAft>
                <a:spcPts val="0"/>
              </a:spcAft>
              <a:buClr>
                <a:schemeClr val="dk1"/>
              </a:buClr>
              <a:buSzPts val="1400"/>
              <a:buFont typeface="Arial"/>
              <a:buNone/>
            </a:pPr>
            <a:r>
              <a:rPr lang="tr-TR" sz="1800">
                <a:solidFill>
                  <a:schemeClr val="dk1"/>
                </a:solidFill>
              </a:rPr>
              <a:t>(However, if it is a simple bug that is not critical and does not directly affect the operation of the system, this will be fixed in the next release.)</a:t>
            </a:r>
            <a:endParaRPr sz="1800"/>
          </a:p>
          <a:p>
            <a:pPr marL="0" lvl="0" indent="0" algn="just" rtl="0">
              <a:lnSpc>
                <a:spcPct val="100000"/>
              </a:lnSpc>
              <a:spcBef>
                <a:spcPts val="0"/>
              </a:spcBef>
              <a:spcAft>
                <a:spcPts val="0"/>
              </a:spcAft>
              <a:buSzPts val="1400"/>
              <a:buNone/>
            </a:pPr>
            <a:endParaRPr sz="1800">
              <a:highlight>
                <a:schemeClr val="lt1"/>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f701af75ed_1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gf701af75ed_1_3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tr-TR" sz="1800"/>
              <a:t>The last phase of SDLC is the </a:t>
            </a:r>
            <a:r>
              <a:rPr lang="tr-TR" sz="1800" b="1"/>
              <a:t>maintenance </a:t>
            </a:r>
            <a:r>
              <a:rPr lang="tr-TR" sz="1800"/>
              <a:t>phase.</a:t>
            </a:r>
            <a:endParaRPr sz="1800"/>
          </a:p>
          <a:p>
            <a:pPr marL="0" lvl="0" indent="0" algn="ctr" rtl="0">
              <a:lnSpc>
                <a:spcPct val="115000"/>
              </a:lnSpc>
              <a:spcBef>
                <a:spcPts val="1200"/>
              </a:spcBef>
              <a:spcAft>
                <a:spcPts val="0"/>
              </a:spcAft>
              <a:buSzPts val="1400"/>
              <a:buNone/>
            </a:pPr>
            <a:r>
              <a:rPr lang="tr-TR" sz="1800"/>
              <a:t>After all test stages are completed, and the delivery stage is carried out this stage starts.  </a:t>
            </a: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f701af75ed_1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gf701af75ed_1_3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tr-TR" sz="1800"/>
              <a:t>In this phase what we do?</a:t>
            </a:r>
            <a:endParaRPr sz="1800"/>
          </a:p>
          <a:p>
            <a:pPr marL="0" lvl="0" indent="0" algn="just" rtl="0">
              <a:lnSpc>
                <a:spcPct val="115000"/>
              </a:lnSpc>
              <a:spcBef>
                <a:spcPts val="1200"/>
              </a:spcBef>
              <a:spcAft>
                <a:spcPts val="0"/>
              </a:spcAft>
              <a:buSzPts val="1400"/>
              <a:buNone/>
            </a:pPr>
            <a:r>
              <a:rPr lang="tr-TR" sz="1800"/>
              <a:t>In the maintenance phase, 3 activities may be done;</a:t>
            </a:r>
            <a:endParaRPr sz="1800"/>
          </a:p>
          <a:p>
            <a:pPr marL="0" lvl="0" indent="0" algn="just" rtl="0">
              <a:lnSpc>
                <a:spcPct val="115000"/>
              </a:lnSpc>
              <a:spcBef>
                <a:spcPts val="1200"/>
              </a:spcBef>
              <a:spcAft>
                <a:spcPts val="0"/>
              </a:spcAft>
              <a:buSzPts val="1400"/>
              <a:buNone/>
            </a:pPr>
            <a:r>
              <a:rPr lang="tr-TR" sz="1800"/>
              <a:t>a. Bug fix: System-related errors may occur because some scenarios have not been tested.</a:t>
            </a:r>
            <a:endParaRPr sz="1800"/>
          </a:p>
          <a:p>
            <a:pPr marL="0" lvl="0" indent="0" algn="just" rtl="0">
              <a:lnSpc>
                <a:spcPct val="115000"/>
              </a:lnSpc>
              <a:spcBef>
                <a:spcPts val="1200"/>
              </a:spcBef>
              <a:spcAft>
                <a:spcPts val="0"/>
              </a:spcAft>
              <a:buSzPts val="1400"/>
              <a:buNone/>
            </a:pPr>
            <a:r>
              <a:rPr lang="tr-TR" sz="1800"/>
              <a:t>b. Update: It may be necessary to update the application to the new version of the software.</a:t>
            </a:r>
            <a:endParaRPr sz="1800"/>
          </a:p>
          <a:p>
            <a:pPr marL="0" lvl="0" indent="0" algn="just" rtl="0">
              <a:lnSpc>
                <a:spcPct val="115000"/>
              </a:lnSpc>
              <a:spcBef>
                <a:spcPts val="1200"/>
              </a:spcBef>
              <a:spcAft>
                <a:spcPts val="0"/>
              </a:spcAft>
              <a:buSzPts val="1400"/>
              <a:buNone/>
            </a:pPr>
            <a:r>
              <a:rPr lang="tr-TR" sz="1800"/>
              <a:t>c. Enhancement: New features can be added to existing software.</a:t>
            </a:r>
            <a:endParaRPr sz="1800"/>
          </a:p>
          <a:p>
            <a:pPr marL="457200" lvl="0" indent="0" algn="just" rtl="0">
              <a:lnSpc>
                <a:spcPct val="115000"/>
              </a:lnSpc>
              <a:spcBef>
                <a:spcPts val="1200"/>
              </a:spcBef>
              <a:spcAft>
                <a:spcPts val="0"/>
              </a:spcAft>
              <a:buNone/>
            </a:pPr>
            <a:r>
              <a:rPr lang="tr-TR" sz="1450">
                <a:solidFill>
                  <a:srgbClr val="002060"/>
                </a:solidFill>
                <a:highlight>
                  <a:schemeClr val="lt1"/>
                </a:highlight>
              </a:rPr>
              <a:t>Remember the football manager example...</a:t>
            </a:r>
            <a:endParaRPr sz="1450">
              <a:solidFill>
                <a:srgbClr val="002060"/>
              </a:solidFill>
              <a:highlight>
                <a:schemeClr val="lt1"/>
              </a:highlight>
            </a:endParaRPr>
          </a:p>
          <a:p>
            <a:pPr marL="0" lvl="0" indent="0" algn="l" rtl="0">
              <a:lnSpc>
                <a:spcPct val="100000"/>
              </a:lnSpc>
              <a:spcBef>
                <a:spcPts val="120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f701af75ed_1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f701af75ed_1_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SzPts val="1100"/>
              <a:buNone/>
            </a:pPr>
            <a:endParaRPr sz="1800">
              <a:solidFill>
                <a:schemeClr val="dk1"/>
              </a:solidFill>
            </a:endParaRPr>
          </a:p>
          <a:p>
            <a:pPr marL="0" lvl="0" indent="0" algn="ctr" rtl="0">
              <a:lnSpc>
                <a:spcPct val="120000"/>
              </a:lnSpc>
              <a:spcBef>
                <a:spcPts val="0"/>
              </a:spcBef>
              <a:spcAft>
                <a:spcPts val="0"/>
              </a:spcAft>
              <a:buClr>
                <a:srgbClr val="3A3F50"/>
              </a:buClr>
              <a:buSzPts val="1100"/>
              <a:buFont typeface="Arial"/>
              <a:buNone/>
            </a:pPr>
            <a:r>
              <a:rPr lang="tr-TR" sz="1800">
                <a:solidFill>
                  <a:schemeClr val="dk1"/>
                </a:solidFill>
              </a:rPr>
              <a:t>We talked about what SDLC is and its phases in detail, now </a:t>
            </a:r>
            <a:r>
              <a:rPr lang="tr-TR" sz="1800">
                <a:solidFill>
                  <a:srgbClr val="202124"/>
                </a:solidFill>
                <a:highlight>
                  <a:srgbClr val="F8F9FA"/>
                </a:highlight>
              </a:rPr>
              <a:t>I am gonna give you an overview about the SDLC models and their application in the industry.</a:t>
            </a:r>
            <a:endParaRPr sz="1800">
              <a:solidFill>
                <a:srgbClr val="202124"/>
              </a:solidFill>
              <a:highlight>
                <a:srgbClr val="F8F9FA"/>
              </a:highlight>
            </a:endParaRPr>
          </a:p>
          <a:p>
            <a:pPr marL="0" lvl="0" indent="0" algn="ctr" rtl="0">
              <a:lnSpc>
                <a:spcPct val="120000"/>
              </a:lnSpc>
              <a:spcBef>
                <a:spcPts val="0"/>
              </a:spcBef>
              <a:spcAft>
                <a:spcPts val="0"/>
              </a:spcAft>
              <a:buSzPts val="1400"/>
              <a:buNone/>
            </a:pPr>
            <a:endParaRPr sz="18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f701af75ed_1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gf701af75ed_1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SzPts val="1400"/>
              <a:buNone/>
            </a:pPr>
            <a:r>
              <a:rPr lang="tr-TR" sz="1800" b="1">
                <a:solidFill>
                  <a:schemeClr val="dk1"/>
                </a:solidFill>
              </a:rPr>
              <a:t>SDLC models explains the types of activities carried out at every stage of a software development project</a:t>
            </a:r>
            <a:endParaRPr sz="1800" b="1">
              <a:solidFill>
                <a:schemeClr val="dk1"/>
              </a:solidFill>
            </a:endParaRPr>
          </a:p>
          <a:p>
            <a:pPr marL="0" marR="38100" lvl="0" indent="0" algn="ctr" rtl="0">
              <a:lnSpc>
                <a:spcPct val="128571"/>
              </a:lnSpc>
              <a:spcBef>
                <a:spcPts val="400"/>
              </a:spcBef>
              <a:spcAft>
                <a:spcPts val="0"/>
              </a:spcAft>
              <a:buClr>
                <a:srgbClr val="3A3F50"/>
              </a:buClr>
              <a:buSzPts val="1100"/>
              <a:buFont typeface="Arial"/>
              <a:buNone/>
            </a:pPr>
            <a:r>
              <a:rPr lang="tr-TR" sz="1800">
                <a:solidFill>
                  <a:schemeClr val="dk1"/>
                </a:solidFill>
              </a:rPr>
              <a:t>There are couple of  SDLC models that currently take different approaches.</a:t>
            </a:r>
            <a:endParaRPr sz="1800">
              <a:solidFill>
                <a:schemeClr val="dk1"/>
              </a:solidFill>
            </a:endParaRPr>
          </a:p>
          <a:p>
            <a:pPr marL="0" lvl="0" indent="0" algn="ctr" rtl="0">
              <a:lnSpc>
                <a:spcPct val="120000"/>
              </a:lnSpc>
              <a:spcBef>
                <a:spcPts val="0"/>
              </a:spcBef>
              <a:spcAft>
                <a:spcPts val="0"/>
              </a:spcAft>
              <a:buClr>
                <a:schemeClr val="dk1"/>
              </a:buClr>
              <a:buSzPts val="1100"/>
              <a:buFont typeface="Arial"/>
              <a:buNone/>
            </a:pPr>
            <a:r>
              <a:rPr lang="tr-TR" sz="1800">
                <a:solidFill>
                  <a:schemeClr val="dk1"/>
                </a:solidFill>
              </a:rPr>
              <a:t>Before moving on to these, dear friends, let's answer the question on the slide, please.</a:t>
            </a:r>
            <a:endParaRPr sz="1800">
              <a:solidFill>
                <a:schemeClr val="dk1"/>
              </a:solidFill>
            </a:endParaRPr>
          </a:p>
          <a:p>
            <a:pPr marL="0" lvl="0" indent="0" algn="ctr" rtl="0">
              <a:lnSpc>
                <a:spcPct val="100000"/>
              </a:lnSpc>
              <a:spcBef>
                <a:spcPts val="0"/>
              </a:spcBef>
              <a:spcAft>
                <a:spcPts val="0"/>
              </a:spcAft>
              <a:buClr>
                <a:schemeClr val="dk1"/>
              </a:buClr>
              <a:buSzPts val="1400"/>
              <a:buFont typeface="Arial"/>
              <a:buNone/>
            </a:pPr>
            <a:endParaRPr sz="1800" b="1">
              <a:solidFill>
                <a:schemeClr val="dk1"/>
              </a:solidFill>
              <a:highlight>
                <a:srgbClr val="FFFF00"/>
              </a:highlight>
            </a:endParaRPr>
          </a:p>
          <a:p>
            <a:pPr marL="0" lvl="0" indent="0" algn="ctr" rtl="0">
              <a:lnSpc>
                <a:spcPct val="120000"/>
              </a:lnSpc>
              <a:spcBef>
                <a:spcPts val="0"/>
              </a:spcBef>
              <a:spcAft>
                <a:spcPts val="0"/>
              </a:spcAft>
              <a:buClr>
                <a:schemeClr val="dk1"/>
              </a:buClr>
              <a:buSzPts val="1100"/>
              <a:buFont typeface="Arial"/>
              <a:buNone/>
            </a:pPr>
            <a:endParaRPr sz="1800">
              <a:solidFill>
                <a:schemeClr val="dk1"/>
              </a:solidFill>
            </a:endParaRPr>
          </a:p>
          <a:p>
            <a:pPr marL="0" lvl="0" indent="0" algn="ctr" rtl="0">
              <a:lnSpc>
                <a:spcPct val="120000"/>
              </a:lnSpc>
              <a:spcBef>
                <a:spcPts val="0"/>
              </a:spcBef>
              <a:spcAft>
                <a:spcPts val="0"/>
              </a:spcAft>
              <a:buClr>
                <a:schemeClr val="dk1"/>
              </a:buClr>
              <a:buSzPts val="1100"/>
              <a:buFont typeface="Arial"/>
              <a:buNone/>
            </a:pPr>
            <a:r>
              <a:rPr lang="tr-TR" sz="1800" b="1">
                <a:solidFill>
                  <a:schemeClr val="dk1"/>
                </a:solidFill>
                <a:highlight>
                  <a:srgbClr val="FFFF00"/>
                </a:highlight>
              </a:rPr>
              <a:t>Q</a:t>
            </a:r>
            <a:r>
              <a:rPr lang="tr-TR" sz="1800">
                <a:solidFill>
                  <a:schemeClr val="dk1"/>
                </a:solidFill>
              </a:rPr>
              <a:t> What are the SDLC models?</a:t>
            </a:r>
            <a:endParaRPr sz="1800">
              <a:solidFill>
                <a:schemeClr val="dk1"/>
              </a:solidFill>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 This is a </a:t>
            </a:r>
            <a:r>
              <a:rPr lang="tr-TR" b="1"/>
              <a:t>Pear Deck</a:t>
            </a:r>
            <a:r>
              <a:rPr lang="tr-TR"/>
              <a:t>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f701af75ed_1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gf701af75ed_1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tr-TR" sz="1800">
                <a:solidFill>
                  <a:schemeClr val="dk1"/>
                </a:solidFill>
                <a:highlight>
                  <a:schemeClr val="lt1"/>
                </a:highlight>
              </a:rPr>
              <a:t>There are various software development life cycle models defined and designed which are followed during software development process. </a:t>
            </a:r>
            <a:endParaRPr sz="1800">
              <a:solidFill>
                <a:schemeClr val="dk1"/>
              </a:solidFill>
              <a:highlight>
                <a:schemeClr val="lt1"/>
              </a:highlight>
            </a:endParaRPr>
          </a:p>
          <a:p>
            <a:pPr marL="0" lvl="0" indent="0" algn="ctr" rtl="0">
              <a:lnSpc>
                <a:spcPct val="115000"/>
              </a:lnSpc>
              <a:spcBef>
                <a:spcPts val="0"/>
              </a:spcBef>
              <a:spcAft>
                <a:spcPts val="0"/>
              </a:spcAft>
              <a:buClr>
                <a:schemeClr val="dk1"/>
              </a:buClr>
              <a:buSzPts val="1100"/>
              <a:buFont typeface="Arial"/>
              <a:buNone/>
            </a:pPr>
            <a:endParaRPr sz="1800">
              <a:solidFill>
                <a:schemeClr val="dk1"/>
              </a:solidFill>
              <a:highlight>
                <a:schemeClr val="lt1"/>
              </a:highlight>
            </a:endParaRPr>
          </a:p>
          <a:p>
            <a:pPr marL="0" lvl="0" indent="0" algn="ctr" rtl="0">
              <a:lnSpc>
                <a:spcPct val="115000"/>
              </a:lnSpc>
              <a:spcBef>
                <a:spcPts val="0"/>
              </a:spcBef>
              <a:spcAft>
                <a:spcPts val="0"/>
              </a:spcAft>
              <a:buClr>
                <a:schemeClr val="dk1"/>
              </a:buClr>
              <a:buSzPts val="1100"/>
              <a:buFont typeface="Arial"/>
              <a:buNone/>
            </a:pPr>
            <a:r>
              <a:rPr lang="tr-TR" sz="1800">
                <a:solidFill>
                  <a:schemeClr val="dk1"/>
                </a:solidFill>
                <a:highlight>
                  <a:schemeClr val="lt1"/>
                </a:highlight>
              </a:rPr>
              <a:t>Each model follows a Series of steps unique to its type,</a:t>
            </a:r>
            <a:endParaRPr sz="1800">
              <a:solidFill>
                <a:schemeClr val="dk1"/>
              </a:solidFill>
              <a:highlight>
                <a:schemeClr val="lt1"/>
              </a:highlight>
            </a:endParaRPr>
          </a:p>
          <a:p>
            <a:pPr marL="0" lvl="0" indent="0" algn="ctr" rtl="0">
              <a:lnSpc>
                <a:spcPct val="115000"/>
              </a:lnSpc>
              <a:spcBef>
                <a:spcPts val="0"/>
              </a:spcBef>
              <a:spcAft>
                <a:spcPts val="0"/>
              </a:spcAft>
              <a:buClr>
                <a:schemeClr val="dk1"/>
              </a:buClr>
              <a:buSzPts val="1100"/>
              <a:buFont typeface="Arial"/>
              <a:buNone/>
            </a:pPr>
            <a:r>
              <a:rPr lang="tr-TR" sz="1800">
                <a:solidFill>
                  <a:schemeClr val="dk1"/>
                </a:solidFill>
                <a:highlight>
                  <a:schemeClr val="lt1"/>
                </a:highlight>
              </a:rPr>
              <a:t>in order to ensure success in process of software development. </a:t>
            </a:r>
            <a:endParaRPr sz="1800">
              <a:solidFill>
                <a:schemeClr val="dk1"/>
              </a:solidFill>
              <a:highlight>
                <a:schemeClr val="lt1"/>
              </a:highlight>
            </a:endParaRPr>
          </a:p>
          <a:p>
            <a:pPr marL="0" lvl="0" indent="0" algn="ctr" rtl="0">
              <a:lnSpc>
                <a:spcPct val="115000"/>
              </a:lnSpc>
              <a:spcBef>
                <a:spcPts val="0"/>
              </a:spcBef>
              <a:spcAft>
                <a:spcPts val="0"/>
              </a:spcAft>
              <a:buClr>
                <a:schemeClr val="dk1"/>
              </a:buClr>
              <a:buSzPts val="1100"/>
              <a:buFont typeface="Arial"/>
              <a:buNone/>
            </a:pPr>
            <a:r>
              <a:rPr lang="tr-TR" sz="1800">
                <a:solidFill>
                  <a:schemeClr val="dk1"/>
                </a:solidFill>
                <a:highlight>
                  <a:schemeClr val="lt1"/>
                </a:highlight>
              </a:rPr>
              <a:t>Ok now you see on the screen that, the most important and popular SDLC models followed by the industry;</a:t>
            </a:r>
            <a:endParaRPr sz="1800">
              <a:solidFill>
                <a:schemeClr val="dk1"/>
              </a:solidFill>
              <a:highlight>
                <a:schemeClr val="lt1"/>
              </a:highlight>
            </a:endParaRPr>
          </a:p>
          <a:p>
            <a:pPr marL="457200" lvl="0" indent="-342900" algn="ctr" rtl="0">
              <a:lnSpc>
                <a:spcPct val="115000"/>
              </a:lnSpc>
              <a:spcBef>
                <a:spcPts val="1200"/>
              </a:spcBef>
              <a:spcAft>
                <a:spcPts val="0"/>
              </a:spcAft>
              <a:buClr>
                <a:schemeClr val="dk1"/>
              </a:buClr>
              <a:buSzPts val="1800"/>
              <a:buChar char="●"/>
            </a:pPr>
            <a:r>
              <a:rPr lang="tr-TR" sz="1800">
                <a:solidFill>
                  <a:schemeClr val="dk1"/>
                </a:solidFill>
                <a:highlight>
                  <a:schemeClr val="lt1"/>
                </a:highlight>
                <a:uFill>
                  <a:noFill/>
                </a:uFill>
                <a:hlinkClick r:id="rId3">
                  <a:extLst>
                    <a:ext uri="{A12FA001-AC4F-418D-AE19-62706E023703}">
                      <ahyp:hlinkClr xmlns:ahyp="http://schemas.microsoft.com/office/drawing/2018/hyperlinkcolor" val="tx"/>
                    </a:ext>
                  </a:extLst>
                </a:hlinkClick>
              </a:rPr>
              <a:t>Waterfall Model</a:t>
            </a:r>
            <a:endParaRPr sz="1800">
              <a:solidFill>
                <a:schemeClr val="dk1"/>
              </a:solidFill>
              <a:highlight>
                <a:schemeClr val="lt1"/>
              </a:highlight>
            </a:endParaRPr>
          </a:p>
          <a:p>
            <a:pPr marL="457200" lvl="0" indent="-342900" algn="ctr" rtl="0">
              <a:lnSpc>
                <a:spcPct val="115000"/>
              </a:lnSpc>
              <a:spcBef>
                <a:spcPts val="0"/>
              </a:spcBef>
              <a:spcAft>
                <a:spcPts val="0"/>
              </a:spcAft>
              <a:buClr>
                <a:schemeClr val="dk1"/>
              </a:buClr>
              <a:buSzPts val="1800"/>
              <a:buChar char="●"/>
            </a:pPr>
            <a:r>
              <a:rPr lang="tr-TR" sz="1800">
                <a:solidFill>
                  <a:schemeClr val="dk1"/>
                </a:solidFill>
                <a:highlight>
                  <a:schemeClr val="lt1"/>
                </a:highlight>
                <a:uFill>
                  <a:noFill/>
                </a:uFill>
                <a:hlinkClick r:id="rId4">
                  <a:extLst>
                    <a:ext uri="{A12FA001-AC4F-418D-AE19-62706E023703}">
                      <ahyp:hlinkClr xmlns:ahyp="http://schemas.microsoft.com/office/drawing/2018/hyperlinkcolor" val="tx"/>
                    </a:ext>
                  </a:extLst>
                </a:hlinkClick>
              </a:rPr>
              <a:t>Iterative Model</a:t>
            </a:r>
            <a:endParaRPr sz="1800">
              <a:solidFill>
                <a:schemeClr val="dk1"/>
              </a:solidFill>
              <a:highlight>
                <a:schemeClr val="lt1"/>
              </a:highlight>
            </a:endParaRPr>
          </a:p>
          <a:p>
            <a:pPr marL="457200" lvl="0" indent="-342900" algn="ctr" rtl="0">
              <a:lnSpc>
                <a:spcPct val="115000"/>
              </a:lnSpc>
              <a:spcBef>
                <a:spcPts val="0"/>
              </a:spcBef>
              <a:spcAft>
                <a:spcPts val="0"/>
              </a:spcAft>
              <a:buClr>
                <a:schemeClr val="dk1"/>
              </a:buClr>
              <a:buSzPts val="1800"/>
              <a:buChar char="●"/>
            </a:pPr>
            <a:r>
              <a:rPr lang="tr-TR" sz="1800">
                <a:solidFill>
                  <a:schemeClr val="dk1"/>
                </a:solidFill>
                <a:highlight>
                  <a:schemeClr val="lt1"/>
                </a:highlight>
                <a:uFill>
                  <a:noFill/>
                </a:uFill>
                <a:hlinkClick r:id="rId5">
                  <a:extLst>
                    <a:ext uri="{A12FA001-AC4F-418D-AE19-62706E023703}">
                      <ahyp:hlinkClr xmlns:ahyp="http://schemas.microsoft.com/office/drawing/2018/hyperlinkcolor" val="tx"/>
                    </a:ext>
                  </a:extLst>
                </a:hlinkClick>
              </a:rPr>
              <a:t>Spiral Model</a:t>
            </a:r>
            <a:endParaRPr sz="1800">
              <a:solidFill>
                <a:schemeClr val="dk1"/>
              </a:solidFill>
              <a:highlight>
                <a:schemeClr val="lt1"/>
              </a:highlight>
            </a:endParaRPr>
          </a:p>
          <a:p>
            <a:pPr marL="457200" lvl="0" indent="-342900" algn="ctr" rtl="0">
              <a:lnSpc>
                <a:spcPct val="115000"/>
              </a:lnSpc>
              <a:spcBef>
                <a:spcPts val="0"/>
              </a:spcBef>
              <a:spcAft>
                <a:spcPts val="0"/>
              </a:spcAft>
              <a:buClr>
                <a:schemeClr val="dk1"/>
              </a:buClr>
              <a:buSzPts val="1800"/>
              <a:buChar char="●"/>
            </a:pPr>
            <a:r>
              <a:rPr lang="tr-TR" sz="1800">
                <a:solidFill>
                  <a:schemeClr val="dk1"/>
                </a:solidFill>
                <a:highlight>
                  <a:schemeClr val="lt1"/>
                </a:highlight>
                <a:uFill>
                  <a:noFill/>
                </a:uFill>
                <a:hlinkClick r:id="rId6">
                  <a:extLst>
                    <a:ext uri="{A12FA001-AC4F-418D-AE19-62706E023703}">
                      <ahyp:hlinkClr xmlns:ahyp="http://schemas.microsoft.com/office/drawing/2018/hyperlinkcolor" val="tx"/>
                    </a:ext>
                  </a:extLst>
                </a:hlinkClick>
              </a:rPr>
              <a:t>V-model</a:t>
            </a:r>
            <a:endParaRPr sz="1800">
              <a:solidFill>
                <a:schemeClr val="dk1"/>
              </a:solidFill>
              <a:highlight>
                <a:schemeClr val="lt1"/>
              </a:highlight>
            </a:endParaRPr>
          </a:p>
          <a:p>
            <a:pPr marL="457200" lvl="0" indent="-342900" algn="ctr" rtl="0">
              <a:lnSpc>
                <a:spcPct val="115000"/>
              </a:lnSpc>
              <a:spcBef>
                <a:spcPts val="0"/>
              </a:spcBef>
              <a:spcAft>
                <a:spcPts val="0"/>
              </a:spcAft>
              <a:buClr>
                <a:schemeClr val="dk1"/>
              </a:buClr>
              <a:buSzPts val="1800"/>
              <a:buChar char="●"/>
            </a:pPr>
            <a:r>
              <a:rPr lang="tr-TR" sz="1800">
                <a:solidFill>
                  <a:schemeClr val="dk1"/>
                </a:solidFill>
                <a:highlight>
                  <a:schemeClr val="lt1"/>
                </a:highlight>
                <a:uFill>
                  <a:noFill/>
                </a:uFill>
                <a:hlinkClick r:id="rId7">
                  <a:extLst>
                    <a:ext uri="{A12FA001-AC4F-418D-AE19-62706E023703}">
                      <ahyp:hlinkClr xmlns:ahyp="http://schemas.microsoft.com/office/drawing/2018/hyperlinkcolor" val="tx"/>
                    </a:ext>
                  </a:extLst>
                </a:hlinkClick>
              </a:rPr>
              <a:t>RAD Model</a:t>
            </a:r>
            <a:endParaRPr sz="1800">
              <a:solidFill>
                <a:schemeClr val="dk1"/>
              </a:solidFill>
              <a:highlight>
                <a:schemeClr val="lt1"/>
              </a:highlight>
            </a:endParaRPr>
          </a:p>
          <a:p>
            <a:pPr marL="457200" lvl="0" indent="-342900" algn="ctr" rtl="0">
              <a:lnSpc>
                <a:spcPct val="115000"/>
              </a:lnSpc>
              <a:spcBef>
                <a:spcPts val="0"/>
              </a:spcBef>
              <a:spcAft>
                <a:spcPts val="0"/>
              </a:spcAft>
              <a:buClr>
                <a:srgbClr val="373A3C"/>
              </a:buClr>
              <a:buSzPts val="1800"/>
              <a:buChar char="●"/>
            </a:pPr>
            <a:r>
              <a:rPr lang="tr-TR" sz="1800">
                <a:solidFill>
                  <a:schemeClr val="dk1"/>
                </a:solidFill>
                <a:highlight>
                  <a:schemeClr val="lt1"/>
                </a:highlight>
              </a:rPr>
              <a:t>DevOps Model and </a:t>
            </a:r>
            <a:endParaRPr sz="1800">
              <a:solidFill>
                <a:schemeClr val="dk1"/>
              </a:solidFill>
              <a:highlight>
                <a:schemeClr val="lt1"/>
              </a:highlight>
            </a:endParaRPr>
          </a:p>
          <a:p>
            <a:pPr marL="457200" lvl="0" indent="-342900" algn="ctr" rtl="0">
              <a:lnSpc>
                <a:spcPct val="115000"/>
              </a:lnSpc>
              <a:spcBef>
                <a:spcPts val="0"/>
              </a:spcBef>
              <a:spcAft>
                <a:spcPts val="0"/>
              </a:spcAft>
              <a:buClr>
                <a:schemeClr val="dk1"/>
              </a:buClr>
              <a:buSzPts val="1800"/>
              <a:buChar char="●"/>
            </a:pPr>
            <a:r>
              <a:rPr lang="tr-TR" sz="1800">
                <a:solidFill>
                  <a:schemeClr val="dk1"/>
                </a:solidFill>
                <a:highlight>
                  <a:schemeClr val="lt1"/>
                </a:highlight>
                <a:uFill>
                  <a:noFill/>
                </a:uFill>
                <a:hlinkClick r:id="rId8">
                  <a:extLst>
                    <a:ext uri="{A12FA001-AC4F-418D-AE19-62706E023703}">
                      <ahyp:hlinkClr xmlns:ahyp="http://schemas.microsoft.com/office/drawing/2018/hyperlinkcolor" val="tx"/>
                    </a:ext>
                  </a:extLst>
                </a:hlinkClick>
              </a:rPr>
              <a:t>Agile Model</a:t>
            </a:r>
            <a:endParaRPr sz="1800"/>
          </a:p>
          <a:p>
            <a:pPr marL="0" lvl="0" indent="0" algn="ctr" rtl="0">
              <a:lnSpc>
                <a:spcPct val="115000"/>
              </a:lnSpc>
              <a:spcBef>
                <a:spcPts val="0"/>
              </a:spcBef>
              <a:spcAft>
                <a:spcPts val="0"/>
              </a:spcAft>
              <a:buNone/>
            </a:pPr>
            <a:r>
              <a:rPr lang="tr-TR" sz="1200" b="1">
                <a:solidFill>
                  <a:srgbClr val="202124"/>
                </a:solidFill>
                <a:highlight>
                  <a:schemeClr val="lt1"/>
                </a:highlight>
              </a:rPr>
              <a:t>((Project management models</a:t>
            </a:r>
            <a:r>
              <a:rPr lang="tr-TR" sz="1200">
                <a:solidFill>
                  <a:srgbClr val="202124"/>
                </a:solidFill>
                <a:highlight>
                  <a:schemeClr val="lt1"/>
                </a:highlight>
              </a:rPr>
              <a:t> or methodologies provide the framework to execute projects. A framework is something that tells you how often you will meet and discuss the progress, how you will document results, how you will communicate and so on.))</a:t>
            </a: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f701af75ed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gf701af75ed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400"/>
              <a:buFont typeface="Arial"/>
              <a:buNone/>
            </a:pPr>
            <a:r>
              <a:rPr lang="tr-TR" sz="1800">
                <a:solidFill>
                  <a:schemeClr val="dk1"/>
                </a:solidFill>
                <a:highlight>
                  <a:srgbClr val="FFFF00"/>
                </a:highlight>
              </a:rPr>
              <a:t>So lets begin with “What is sdlc”?</a:t>
            </a:r>
            <a:endParaRPr sz="1800">
              <a:solidFill>
                <a:schemeClr val="dk1"/>
              </a:solidFill>
              <a:highlight>
                <a:srgbClr val="FFFF00"/>
              </a:highlight>
            </a:endParaRPr>
          </a:p>
          <a:p>
            <a:pPr marL="0" marR="38100" lvl="0" indent="0" algn="ctr" rtl="0">
              <a:lnSpc>
                <a:spcPct val="128571"/>
              </a:lnSpc>
              <a:spcBef>
                <a:spcPts val="0"/>
              </a:spcBef>
              <a:spcAft>
                <a:spcPts val="0"/>
              </a:spcAft>
              <a:buSzPts val="1400"/>
              <a:buNone/>
            </a:pPr>
            <a:r>
              <a:rPr lang="tr-TR" sz="1800"/>
              <a:t>Now I would like you to write down on </a:t>
            </a:r>
            <a:r>
              <a:rPr lang="tr-TR" sz="1800" b="1">
                <a:solidFill>
                  <a:schemeClr val="dk1"/>
                </a:solidFill>
              </a:rPr>
              <a:t>Peardeck </a:t>
            </a:r>
            <a:r>
              <a:rPr lang="tr-TR" sz="1800"/>
              <a:t>whatever you have in your mind about SDLC.</a:t>
            </a:r>
            <a:endParaRPr sz="1800"/>
          </a:p>
          <a:p>
            <a:pPr marL="0" marR="38100" lvl="0" indent="0" algn="ctr" rtl="0">
              <a:lnSpc>
                <a:spcPct val="128571"/>
              </a:lnSpc>
              <a:spcBef>
                <a:spcPts val="0"/>
              </a:spcBef>
              <a:spcAft>
                <a:spcPts val="0"/>
              </a:spcAft>
              <a:buSzPts val="1400"/>
              <a:buNone/>
            </a:pPr>
            <a:r>
              <a:rPr lang="tr-TR" sz="1800"/>
              <a:t>Please don't think that you write wrong, let's write what comes to your mind when you think of SDLC.</a:t>
            </a:r>
            <a:endParaRPr sz="1800"/>
          </a:p>
          <a:p>
            <a:pPr marL="0" marR="38100" lvl="0" indent="0" algn="ctr" rtl="0">
              <a:lnSpc>
                <a:spcPct val="128571"/>
              </a:lnSpc>
              <a:spcBef>
                <a:spcPts val="0"/>
              </a:spcBef>
              <a:spcAft>
                <a:spcPts val="0"/>
              </a:spcAft>
              <a:buClr>
                <a:srgbClr val="3A3F50"/>
              </a:buClr>
              <a:buSzPts val="1100"/>
              <a:buFont typeface="Arial"/>
              <a:buNone/>
            </a:pPr>
            <a:r>
              <a:rPr lang="tr-TR" sz="1800">
                <a:solidFill>
                  <a:schemeClr val="dk1"/>
                </a:solidFill>
              </a:rPr>
              <a:t>Please be comfortable and briefly summarize what you know.</a:t>
            </a:r>
            <a:endParaRPr sz="1800">
              <a:solidFill>
                <a:schemeClr val="dk1"/>
              </a:solidFill>
            </a:endParaRPr>
          </a:p>
          <a:p>
            <a:pPr marL="0" marR="38100" lvl="0" indent="0" algn="ctr" rtl="0">
              <a:lnSpc>
                <a:spcPct val="128571"/>
              </a:lnSpc>
              <a:spcBef>
                <a:spcPts val="0"/>
              </a:spcBef>
              <a:spcAft>
                <a:spcPts val="0"/>
              </a:spcAft>
              <a:buSzPts val="1400"/>
              <a:buNone/>
            </a:pPr>
            <a:r>
              <a:rPr lang="tr-TR" sz="1800"/>
              <a:t>My aim here is only to help you compare your level of knowledge before and after the lesson. </a:t>
            </a:r>
            <a:endParaRPr sz="1800"/>
          </a:p>
          <a:p>
            <a:pPr marL="0" marR="38100" lvl="0" indent="0" algn="ctr" rtl="0">
              <a:lnSpc>
                <a:spcPct val="128571"/>
              </a:lnSpc>
              <a:spcBef>
                <a:spcPts val="0"/>
              </a:spcBef>
              <a:spcAft>
                <a:spcPts val="0"/>
              </a:spcAft>
              <a:buSzPts val="1400"/>
              <a:buNone/>
            </a:pPr>
            <a:r>
              <a:rPr lang="tr-TR" sz="1800"/>
              <a:t>Because you will be addressed with the same question at the end of the lesson. </a:t>
            </a:r>
            <a:endParaRPr sz="1800"/>
          </a:p>
          <a:p>
            <a:pPr marL="0" lvl="0" indent="0" algn="l" rtl="0">
              <a:lnSpc>
                <a:spcPct val="100000"/>
              </a:lnSpc>
              <a:spcBef>
                <a:spcPts val="0"/>
              </a:spcBef>
              <a:spcAft>
                <a:spcPts val="0"/>
              </a:spcAft>
              <a:buClr>
                <a:srgbClr val="3A3F50"/>
              </a:buClr>
              <a:buSzPts val="1100"/>
              <a:buFont typeface="Arial"/>
              <a:buNone/>
            </a:pPr>
            <a:r>
              <a:rPr lang="tr-TR" sz="1800">
                <a:solidFill>
                  <a:schemeClr val="dk1"/>
                </a:solidFill>
              </a:rPr>
              <a:t>my friends, thank you for your answers.</a:t>
            </a:r>
            <a:endParaRPr sz="1800">
              <a:solidFill>
                <a:schemeClr val="dk1"/>
              </a:solidFill>
            </a:endParaRPr>
          </a:p>
          <a:p>
            <a:pPr marL="0" lvl="0" indent="0" algn="l" rtl="0">
              <a:lnSpc>
                <a:spcPct val="100000"/>
              </a:lnSpc>
              <a:spcBef>
                <a:spcPts val="0"/>
              </a:spcBef>
              <a:spcAft>
                <a:spcPts val="0"/>
              </a:spcAft>
              <a:buClr>
                <a:srgbClr val="3A3F50"/>
              </a:buClr>
              <a:buSzPts val="1100"/>
              <a:buFont typeface="Arial"/>
              <a:buNone/>
            </a:pPr>
            <a:r>
              <a:rPr lang="tr-TR" sz="1800"/>
              <a:t>If we explain it with a single sentence in its shortest form, </a:t>
            </a:r>
            <a:endParaRPr sz="1800"/>
          </a:p>
          <a:p>
            <a:pPr marL="0" lvl="0" indent="0" algn="l" rtl="0">
              <a:lnSpc>
                <a:spcPct val="100000"/>
              </a:lnSpc>
              <a:spcBef>
                <a:spcPts val="0"/>
              </a:spcBef>
              <a:spcAft>
                <a:spcPts val="0"/>
              </a:spcAft>
              <a:buClr>
                <a:srgbClr val="3A3F50"/>
              </a:buClr>
              <a:buSzPts val="1100"/>
              <a:buFont typeface="Arial"/>
              <a:buNone/>
            </a:pPr>
            <a:r>
              <a:rPr lang="tr-TR" sz="1800"/>
              <a:t>we can say that “</a:t>
            </a:r>
            <a:r>
              <a:rPr lang="tr-TR" sz="1800" b="1"/>
              <a:t>SDLC is a project management method applied for software development".</a:t>
            </a:r>
            <a:r>
              <a:rPr lang="tr-TR" sz="1800"/>
              <a:t> </a:t>
            </a:r>
            <a:endParaRPr sz="1800"/>
          </a:p>
          <a:p>
            <a:pPr marL="0" lvl="0" indent="0" algn="l" rtl="0">
              <a:lnSpc>
                <a:spcPct val="100000"/>
              </a:lnSpc>
              <a:spcBef>
                <a:spcPts val="0"/>
              </a:spcBef>
              <a:spcAft>
                <a:spcPts val="0"/>
              </a:spcAft>
              <a:buClr>
                <a:srgbClr val="3A3F50"/>
              </a:buClr>
              <a:buSzPts val="1100"/>
              <a:buFont typeface="Arial"/>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 This is a </a:t>
            </a:r>
            <a:r>
              <a:rPr lang="tr-TR">
                <a:highlight>
                  <a:srgbClr val="FFFF00"/>
                </a:highlight>
              </a:rPr>
              <a:t>Pear Deck</a:t>
            </a:r>
            <a:r>
              <a:rPr lang="tr-TR"/>
              <a:t>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f701af75ed_1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f701af75ed_1_3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tr-TR" sz="1800"/>
              <a:t>In our cohort, we will show the </a:t>
            </a:r>
            <a:r>
              <a:rPr lang="tr-TR" sz="1800" b="1"/>
              <a:t>Waterfall model</a:t>
            </a:r>
            <a:r>
              <a:rPr lang="tr-TR" sz="1800"/>
              <a:t> as the classical approach besides the </a:t>
            </a:r>
            <a:r>
              <a:rPr lang="tr-TR" sz="1800" b="1"/>
              <a:t>Agile</a:t>
            </a:r>
            <a:r>
              <a:rPr lang="tr-TR" sz="1800"/>
              <a:t> and </a:t>
            </a:r>
            <a:r>
              <a:rPr lang="tr-TR" sz="1800" b="1"/>
              <a:t>Devops </a:t>
            </a:r>
            <a:r>
              <a:rPr lang="tr-TR" sz="1800"/>
              <a:t>models as the modern approaches.</a:t>
            </a:r>
            <a:endParaRPr sz="1800"/>
          </a:p>
          <a:p>
            <a:pPr marL="0" lvl="0" indent="0" algn="ctr" rtl="0">
              <a:lnSpc>
                <a:spcPct val="115000"/>
              </a:lnSpc>
              <a:spcBef>
                <a:spcPts val="0"/>
              </a:spcBef>
              <a:spcAft>
                <a:spcPts val="0"/>
              </a:spcAft>
              <a:buClr>
                <a:schemeClr val="dk1"/>
              </a:buClr>
              <a:buSzPts val="1100"/>
              <a:buFont typeface="Arial"/>
              <a:buNone/>
            </a:pPr>
            <a:r>
              <a:rPr lang="tr-TR" sz="1800"/>
              <a:t>In order to give general information within the scope of ITF, Devops will be covered for 3 hours, while Agile will be 6 hours totally.</a:t>
            </a:r>
            <a:endParaRPr sz="1800"/>
          </a:p>
          <a:p>
            <a:pPr marL="0" lvl="0" indent="0" algn="ctr" rtl="0">
              <a:lnSpc>
                <a:spcPct val="115000"/>
              </a:lnSpc>
              <a:spcBef>
                <a:spcPts val="0"/>
              </a:spcBef>
              <a:spcAft>
                <a:spcPts val="0"/>
              </a:spcAft>
              <a:buClr>
                <a:schemeClr val="dk1"/>
              </a:buClr>
              <a:buSzPts val="1100"/>
              <a:buFont typeface="Arial"/>
              <a:buNone/>
            </a:pPr>
            <a:endParaRPr sz="1800"/>
          </a:p>
          <a:p>
            <a:pPr marL="0" lvl="0" indent="0" algn="ctr" rtl="0">
              <a:lnSpc>
                <a:spcPct val="115000"/>
              </a:lnSpc>
              <a:spcBef>
                <a:spcPts val="0"/>
              </a:spcBef>
              <a:spcAft>
                <a:spcPts val="0"/>
              </a:spcAft>
              <a:buSzPts val="1400"/>
              <a:buNone/>
            </a:pPr>
            <a:endParaRPr sz="1800">
              <a:highlight>
                <a:schemeClr val="lt1"/>
              </a:highlight>
            </a:endParaRPr>
          </a:p>
          <a:p>
            <a:pPr marL="0" lvl="0" indent="0" algn="l" rtl="0">
              <a:lnSpc>
                <a:spcPct val="115000"/>
              </a:lnSpc>
              <a:spcBef>
                <a:spcPts val="0"/>
              </a:spcBef>
              <a:spcAft>
                <a:spcPts val="0"/>
              </a:spcAft>
              <a:buSzPts val="1400"/>
              <a:buNone/>
            </a:pPr>
            <a:endParaRPr sz="1800">
              <a:highlight>
                <a:schemeClr val="lt1"/>
              </a:highlight>
            </a:endParaRPr>
          </a:p>
          <a:p>
            <a:pPr marL="0" lvl="0" indent="0" algn="l" rtl="0">
              <a:lnSpc>
                <a:spcPct val="115000"/>
              </a:lnSpc>
              <a:spcBef>
                <a:spcPts val="0"/>
              </a:spcBef>
              <a:spcAft>
                <a:spcPts val="0"/>
              </a:spcAft>
              <a:buSzPts val="1400"/>
              <a:buNone/>
            </a:pPr>
            <a:endParaRPr sz="1800">
              <a:highlight>
                <a:schemeClr val="lt1"/>
              </a:highlight>
            </a:endParaRPr>
          </a:p>
          <a:p>
            <a:pPr marL="0" lvl="0" indent="0" algn="l" rtl="0">
              <a:lnSpc>
                <a:spcPct val="115000"/>
              </a:lnSpc>
              <a:spcBef>
                <a:spcPts val="0"/>
              </a:spcBef>
              <a:spcAft>
                <a:spcPts val="0"/>
              </a:spcAft>
              <a:buSzPts val="1400"/>
              <a:buNone/>
            </a:pPr>
            <a:endParaRPr sz="1800">
              <a:highlight>
                <a:schemeClr val="lt1"/>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f701af75ed_1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gf701af75ed_1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tr-TR" sz="1800"/>
              <a:t>Friends! actually;</a:t>
            </a:r>
            <a:endParaRPr sz="1800"/>
          </a:p>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SzPts val="1400"/>
              <a:buNone/>
            </a:pPr>
            <a:r>
              <a:rPr lang="tr-TR" sz="1800"/>
              <a:t>These models provide information to the people about what kind of stages will be followed in the development process, </a:t>
            </a:r>
            <a:endParaRPr sz="1800"/>
          </a:p>
          <a:p>
            <a:pPr marL="0" lvl="0" indent="0" algn="ctr" rtl="0">
              <a:lnSpc>
                <a:spcPct val="100000"/>
              </a:lnSpc>
              <a:spcBef>
                <a:spcPts val="0"/>
              </a:spcBef>
              <a:spcAft>
                <a:spcPts val="0"/>
              </a:spcAft>
              <a:buSzPts val="1400"/>
              <a:buNone/>
            </a:pPr>
            <a:r>
              <a:rPr lang="tr-TR" sz="1800"/>
              <a:t>which order or sequence will be followed, </a:t>
            </a:r>
            <a:endParaRPr sz="1800"/>
          </a:p>
          <a:p>
            <a:pPr marL="0" lvl="0" indent="0" algn="ctr" rtl="0">
              <a:lnSpc>
                <a:spcPct val="100000"/>
              </a:lnSpc>
              <a:spcBef>
                <a:spcPts val="0"/>
              </a:spcBef>
              <a:spcAft>
                <a:spcPts val="0"/>
              </a:spcAft>
              <a:buSzPts val="1400"/>
              <a:buNone/>
            </a:pPr>
            <a:r>
              <a:rPr lang="tr-TR" sz="1800"/>
              <a:t>and how the process will be implemented.</a:t>
            </a:r>
            <a:endParaRPr sz="1800"/>
          </a:p>
          <a:p>
            <a:pPr marL="0" marR="38100" lvl="0" indent="0" algn="ctr" rtl="0">
              <a:lnSpc>
                <a:spcPct val="128571"/>
              </a:lnSpc>
              <a:spcBef>
                <a:spcPts val="0"/>
              </a:spcBef>
              <a:spcAft>
                <a:spcPts val="0"/>
              </a:spcAft>
              <a:buClr>
                <a:schemeClr val="dk1"/>
              </a:buClr>
              <a:buSzPts val="1100"/>
              <a:buFont typeface="Arial"/>
              <a:buNone/>
            </a:pPr>
            <a:endParaRPr sz="1800"/>
          </a:p>
          <a:p>
            <a:pPr marL="0" marR="38100" lvl="0" indent="0" algn="ctr" rtl="0">
              <a:lnSpc>
                <a:spcPct val="128571"/>
              </a:lnSpc>
              <a:spcBef>
                <a:spcPts val="0"/>
              </a:spcBef>
              <a:spcAft>
                <a:spcPts val="0"/>
              </a:spcAft>
              <a:buClr>
                <a:schemeClr val="dk1"/>
              </a:buClr>
              <a:buSzPts val="1100"/>
              <a:buFont typeface="Arial"/>
              <a:buNone/>
            </a:pPr>
            <a:r>
              <a:rPr lang="tr-TR" sz="1800"/>
              <a:t>Separating the process into different models in this manner saves the project management from complexity and big crises </a:t>
            </a:r>
            <a:endParaRPr sz="1800"/>
          </a:p>
          <a:p>
            <a:pPr marL="0" marR="38100" lvl="0" indent="0" algn="ctr" rtl="0">
              <a:lnSpc>
                <a:spcPct val="128571"/>
              </a:lnSpc>
              <a:spcBef>
                <a:spcPts val="0"/>
              </a:spcBef>
              <a:spcAft>
                <a:spcPts val="0"/>
              </a:spcAft>
              <a:buClr>
                <a:schemeClr val="dk1"/>
              </a:buClr>
              <a:buSzPts val="1100"/>
              <a:buFont typeface="Arial"/>
              <a:buNone/>
            </a:pPr>
            <a:r>
              <a:rPr lang="tr-TR" sz="1800"/>
              <a:t>and provides convenience in terms of management and operation. </a:t>
            </a:r>
            <a:endParaRPr sz="1800"/>
          </a:p>
          <a:p>
            <a:pPr marL="0" marR="38100" lvl="0" indent="0" algn="ctr" rtl="0">
              <a:lnSpc>
                <a:spcPct val="128571"/>
              </a:lnSpc>
              <a:spcBef>
                <a:spcPts val="0"/>
              </a:spcBef>
              <a:spcAft>
                <a:spcPts val="0"/>
              </a:spcAft>
              <a:buClr>
                <a:schemeClr val="dk1"/>
              </a:buClr>
              <a:buSzPts val="1100"/>
              <a:buFont typeface="Arial"/>
              <a:buNone/>
            </a:pPr>
            <a:r>
              <a:rPr lang="tr-TR" sz="1800"/>
              <a:t>It eases the process.</a:t>
            </a:r>
            <a:endParaRPr sz="1800"/>
          </a:p>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Clr>
                <a:schemeClr val="dk1"/>
              </a:buClr>
              <a:buSzPts val="1100"/>
              <a:buFont typeface="Arial"/>
              <a:buNone/>
            </a:pPr>
            <a:r>
              <a:rPr lang="tr-TR" sz="1800"/>
              <a:t>There is a project in the middle and the project managers or the company itself determines what kind of project management model they will follow.</a:t>
            </a:r>
            <a:endParaRPr sz="1800"/>
          </a:p>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SzPts val="1400"/>
              <a:buNone/>
            </a:pPr>
            <a:r>
              <a:rPr lang="tr-TR" sz="1800"/>
              <a:t>Recently, Today, it is seen that software companies generally use the Agile model and scrum or kanban methods in that. </a:t>
            </a:r>
            <a:endParaRPr sz="1800"/>
          </a:p>
          <a:p>
            <a:pPr marL="0" lvl="0" indent="0" algn="ctr" rtl="0">
              <a:lnSpc>
                <a:spcPct val="100000"/>
              </a:lnSpc>
              <a:spcBef>
                <a:spcPts val="0"/>
              </a:spcBef>
              <a:spcAft>
                <a:spcPts val="0"/>
              </a:spcAft>
              <a:buSzPts val="1400"/>
              <a:buNone/>
            </a:pPr>
            <a:r>
              <a:rPr lang="tr-TR" sz="1800"/>
              <a:t>You can also consider these methods under the umbrella of the Agile model. </a:t>
            </a:r>
            <a:endParaRPr sz="1800"/>
          </a:p>
          <a:p>
            <a:pPr marL="0" lvl="0" indent="0" algn="ctr" rtl="0">
              <a:lnSpc>
                <a:spcPct val="100000"/>
              </a:lnSpc>
              <a:spcBef>
                <a:spcPts val="0"/>
              </a:spcBef>
              <a:spcAft>
                <a:spcPts val="0"/>
              </a:spcAft>
              <a:buSzPts val="1400"/>
              <a:buNone/>
            </a:pPr>
            <a:r>
              <a:rPr lang="tr-TR" sz="1800"/>
              <a:t>Actully, I will not go further to the subject of methods for now, as you will see these issues in more detail in the future.</a:t>
            </a:r>
            <a:endParaRPr sz="1800"/>
          </a:p>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SzPts val="1400"/>
              <a:buNone/>
            </a:pPr>
            <a:r>
              <a:rPr lang="tr-TR" sz="1200">
                <a:solidFill>
                  <a:srgbClr val="202124"/>
                </a:solidFill>
                <a:highlight>
                  <a:srgbClr val="FFFFFF"/>
                </a:highlight>
              </a:rPr>
              <a:t>Stands for "</a:t>
            </a:r>
            <a:r>
              <a:rPr lang="tr-TR" sz="1200" b="1">
                <a:solidFill>
                  <a:srgbClr val="202124"/>
                </a:solidFill>
                <a:highlight>
                  <a:srgbClr val="FFFFFF"/>
                </a:highlight>
              </a:rPr>
              <a:t>Rational Unified Process</a:t>
            </a:r>
            <a:r>
              <a:rPr lang="tr-TR" sz="1200">
                <a:solidFill>
                  <a:srgbClr val="202124"/>
                </a:solidFill>
                <a:highlight>
                  <a:srgbClr val="FFFFFF"/>
                </a:highlight>
              </a:rPr>
              <a:t>." </a:t>
            </a:r>
            <a:r>
              <a:rPr lang="tr-TR" sz="1200" b="1">
                <a:solidFill>
                  <a:srgbClr val="202124"/>
                </a:solidFill>
                <a:highlight>
                  <a:srgbClr val="FFFFFF"/>
                </a:highlight>
              </a:rPr>
              <a:t>RUP</a:t>
            </a:r>
            <a:r>
              <a:rPr lang="tr-TR" sz="1200">
                <a:solidFill>
                  <a:srgbClr val="202124"/>
                </a:solidFill>
                <a:highlight>
                  <a:srgbClr val="FFFFFF"/>
                </a:highlight>
              </a:rPr>
              <a:t> is a software development process from Rational, a division of IBM. It divides the development process into four distinct phases that each involve business </a:t>
            </a:r>
            <a:r>
              <a:rPr lang="tr-TR" sz="1200" b="1">
                <a:solidFill>
                  <a:srgbClr val="202124"/>
                </a:solidFill>
                <a:highlight>
                  <a:srgbClr val="FFFFFF"/>
                </a:highlight>
              </a:rPr>
              <a:t>modeling</a:t>
            </a:r>
            <a:r>
              <a:rPr lang="tr-TR" sz="1200">
                <a:solidFill>
                  <a:srgbClr val="202124"/>
                </a:solidFill>
                <a:highlight>
                  <a:srgbClr val="FFFFFF"/>
                </a:highlight>
              </a:rPr>
              <a:t>, analysis and design, implementation, testing, and deployment. The main </a:t>
            </a:r>
            <a:r>
              <a:rPr lang="tr-TR" sz="1200" b="1">
                <a:solidFill>
                  <a:srgbClr val="202124"/>
                </a:solidFill>
                <a:highlight>
                  <a:srgbClr val="FFFFFF"/>
                </a:highlight>
              </a:rPr>
              <a:t>goal of RUP</a:t>
            </a:r>
            <a:r>
              <a:rPr lang="tr-TR" sz="1200">
                <a:solidFill>
                  <a:srgbClr val="202124"/>
                </a:solidFill>
                <a:highlight>
                  <a:srgbClr val="FFFFFF"/>
                </a:highlight>
              </a:rPr>
              <a:t> is to create high quality software with a predictable budget and time frame. Each of the life cycle </a:t>
            </a:r>
            <a:r>
              <a:rPr lang="tr-TR" sz="1200" b="1">
                <a:solidFill>
                  <a:srgbClr val="202124"/>
                </a:solidFill>
                <a:highlight>
                  <a:srgbClr val="FFFFFF"/>
                </a:highlight>
              </a:rPr>
              <a:t>phases</a:t>
            </a:r>
            <a:r>
              <a:rPr lang="tr-TR" sz="1200">
                <a:solidFill>
                  <a:srgbClr val="202124"/>
                </a:solidFill>
                <a:highlight>
                  <a:srgbClr val="FFFFFF"/>
                </a:highlight>
              </a:rPr>
              <a:t> can be repeated, if needed, until the main </a:t>
            </a:r>
            <a:r>
              <a:rPr lang="tr-TR" sz="1200" b="1">
                <a:solidFill>
                  <a:srgbClr val="202124"/>
                </a:solidFill>
                <a:highlight>
                  <a:srgbClr val="FFFFFF"/>
                </a:highlight>
              </a:rPr>
              <a:t>objectives</a:t>
            </a:r>
            <a:r>
              <a:rPr lang="tr-TR" sz="1200">
                <a:solidFill>
                  <a:srgbClr val="202124"/>
                </a:solidFill>
                <a:highlight>
                  <a:srgbClr val="FFFFFF"/>
                </a:highlight>
              </a:rPr>
              <a:t> are met. Once the transition stage is completed successfully, the project is finished.</a:t>
            </a:r>
            <a:endParaRPr sz="1200">
              <a:solidFill>
                <a:srgbClr val="202124"/>
              </a:solidFill>
              <a:highlight>
                <a:srgbClr val="FFFFFF"/>
              </a:highlight>
            </a:endParaRPr>
          </a:p>
          <a:p>
            <a:pPr marL="0" lvl="0" indent="0" algn="ctr" rtl="0">
              <a:lnSpc>
                <a:spcPct val="100000"/>
              </a:lnSpc>
              <a:spcBef>
                <a:spcPts val="0"/>
              </a:spcBef>
              <a:spcAft>
                <a:spcPts val="0"/>
              </a:spcAft>
              <a:buSzPts val="1400"/>
              <a:buNone/>
            </a:pPr>
            <a:endParaRPr sz="1200">
              <a:solidFill>
                <a:srgbClr val="202124"/>
              </a:solidFill>
              <a:highlight>
                <a:srgbClr val="FFFFFF"/>
              </a:highlight>
            </a:endParaRPr>
          </a:p>
          <a:p>
            <a:pPr marL="0" lvl="0" indent="0" algn="ctr" rtl="0">
              <a:lnSpc>
                <a:spcPct val="100000"/>
              </a:lnSpc>
              <a:spcBef>
                <a:spcPts val="0"/>
              </a:spcBef>
              <a:spcAft>
                <a:spcPts val="0"/>
              </a:spcAft>
              <a:buSzPts val="1400"/>
              <a:buNone/>
            </a:pPr>
            <a:r>
              <a:rPr lang="tr-TR" sz="1200" b="1">
                <a:solidFill>
                  <a:srgbClr val="202124"/>
                </a:solidFill>
                <a:highlight>
                  <a:srgbClr val="FFFFFF"/>
                </a:highlight>
              </a:rPr>
              <a:t>Extreme Programming</a:t>
            </a:r>
            <a:r>
              <a:rPr lang="tr-TR" sz="1200">
                <a:solidFill>
                  <a:srgbClr val="202124"/>
                </a:solidFill>
                <a:highlight>
                  <a:srgbClr val="FFFFFF"/>
                </a:highlight>
              </a:rPr>
              <a:t> (</a:t>
            </a:r>
            <a:r>
              <a:rPr lang="tr-TR" sz="1200" b="1">
                <a:solidFill>
                  <a:srgbClr val="202124"/>
                </a:solidFill>
                <a:highlight>
                  <a:srgbClr val="FFFFFF"/>
                </a:highlight>
              </a:rPr>
              <a:t>XP</a:t>
            </a:r>
            <a:r>
              <a:rPr lang="tr-TR" sz="1200">
                <a:solidFill>
                  <a:srgbClr val="202124"/>
                </a:solidFill>
                <a:highlight>
                  <a:srgbClr val="FFFFFF"/>
                </a:highlight>
              </a:rPr>
              <a:t>) is an agile software development framework that aims to produce higher quality software, and higher quality for the development team. </a:t>
            </a:r>
            <a:r>
              <a:rPr lang="tr-TR" sz="1200" b="1">
                <a:solidFill>
                  <a:srgbClr val="202124"/>
                </a:solidFill>
                <a:highlight>
                  <a:srgbClr val="FFFFFF"/>
                </a:highlight>
              </a:rPr>
              <a:t>XP</a:t>
            </a:r>
            <a:r>
              <a:rPr lang="tr-TR" sz="1200">
                <a:solidFill>
                  <a:srgbClr val="202124"/>
                </a:solidFill>
                <a:highlight>
                  <a:srgbClr val="FFFFFF"/>
                </a:highlight>
              </a:rPr>
              <a:t> is the most specific of the agile frameworks regarding appropriate engineering practices for software development. </a:t>
            </a:r>
            <a:r>
              <a:rPr lang="tr-TR" sz="1200" b="1">
                <a:solidFill>
                  <a:srgbClr val="202124"/>
                </a:solidFill>
                <a:highlight>
                  <a:srgbClr val="FFFFFF"/>
                </a:highlight>
              </a:rPr>
              <a:t>Extreme Programming life cycle</a:t>
            </a:r>
            <a:r>
              <a:rPr lang="tr-TR" sz="1200">
                <a:solidFill>
                  <a:srgbClr val="202124"/>
                </a:solidFill>
                <a:highlight>
                  <a:srgbClr val="FFFFFF"/>
                </a:highlight>
              </a:rPr>
              <a:t> is the time required to perform a typical XP project. It begins at the stage of </a:t>
            </a:r>
            <a:r>
              <a:rPr lang="tr-TR" sz="1200" b="1">
                <a:solidFill>
                  <a:srgbClr val="202124"/>
                </a:solidFill>
                <a:highlight>
                  <a:srgbClr val="FFFFFF"/>
                </a:highlight>
              </a:rPr>
              <a:t>planning</a:t>
            </a:r>
            <a:r>
              <a:rPr lang="tr-TR" sz="1200">
                <a:solidFill>
                  <a:srgbClr val="202124"/>
                </a:solidFill>
                <a:highlight>
                  <a:srgbClr val="FFFFFF"/>
                </a:highlight>
              </a:rPr>
              <a:t> and ends when the final product is delivered to the customer. As we have already mentioned, XP is an Agile methodology. It means that it is based on the principle of iterative cycles</a:t>
            </a:r>
            <a:endParaRPr sz="1200">
              <a:solidFill>
                <a:srgbClr val="202124"/>
              </a:solidFill>
              <a:highlight>
                <a:srgbClr val="FFFFFF"/>
              </a:highlight>
            </a:endParaRPr>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r>
              <a:rPr lang="tr-TR" sz="1800">
                <a:highlight>
                  <a:schemeClr val="lt1"/>
                </a:highlight>
              </a:rPr>
              <a:t>.</a:t>
            </a:r>
            <a:endParaRPr sz="1800">
              <a:highlight>
                <a:schemeClr val="lt1"/>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f701af75ed_1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gf701af75ed_1_4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tr-TR" sz="1800"/>
              <a:t>So the models emerged within the framework of the hardware and technologies of the time period they are related to.</a:t>
            </a:r>
            <a:endParaRPr sz="1800"/>
          </a:p>
          <a:p>
            <a:pPr marL="0" lvl="0" indent="0" algn="ctr" rtl="0">
              <a:lnSpc>
                <a:spcPct val="100000"/>
              </a:lnSpc>
              <a:spcBef>
                <a:spcPts val="0"/>
              </a:spcBef>
              <a:spcAft>
                <a:spcPts val="0"/>
              </a:spcAft>
              <a:buSzPts val="1400"/>
              <a:buNone/>
            </a:pPr>
            <a:r>
              <a:rPr lang="tr-TR" sz="1800"/>
              <a:t>Maybe 5 years later we will be talking about new models.</a:t>
            </a:r>
            <a:endParaRPr sz="1800"/>
          </a:p>
          <a:p>
            <a:pPr marL="0" marR="38100" lvl="0" indent="0" algn="l" rtl="0">
              <a:lnSpc>
                <a:spcPct val="128571"/>
              </a:lnSpc>
              <a:spcBef>
                <a:spcPts val="0"/>
              </a:spcBef>
              <a:spcAft>
                <a:spcPts val="0"/>
              </a:spcAft>
              <a:buClr>
                <a:schemeClr val="dk1"/>
              </a:buClr>
              <a:buSzPts val="1100"/>
              <a:buFont typeface="Arial"/>
              <a:buNone/>
            </a:pPr>
            <a:endParaRPr sz="1800"/>
          </a:p>
          <a:p>
            <a:pPr marL="0" marR="38100" lvl="0" indent="0" algn="ctr" rtl="0">
              <a:lnSpc>
                <a:spcPct val="128571"/>
              </a:lnSpc>
              <a:spcBef>
                <a:spcPts val="0"/>
              </a:spcBef>
              <a:spcAft>
                <a:spcPts val="0"/>
              </a:spcAft>
              <a:buClr>
                <a:schemeClr val="dk1"/>
              </a:buClr>
              <a:buSzPts val="1100"/>
              <a:buFont typeface="Arial"/>
              <a:buNone/>
            </a:pPr>
            <a:r>
              <a:rPr lang="tr-TR" sz="1800"/>
              <a:t>The size of the companies, their internal organization types, </a:t>
            </a:r>
            <a:endParaRPr sz="1800"/>
          </a:p>
          <a:p>
            <a:pPr marL="0" marR="38100" lvl="0" indent="0" algn="ctr" rtl="0">
              <a:lnSpc>
                <a:spcPct val="128571"/>
              </a:lnSpc>
              <a:spcBef>
                <a:spcPts val="0"/>
              </a:spcBef>
              <a:spcAft>
                <a:spcPts val="0"/>
              </a:spcAft>
              <a:buClr>
                <a:schemeClr val="dk1"/>
              </a:buClr>
              <a:buSzPts val="1100"/>
              <a:buFont typeface="Arial"/>
              <a:buNone/>
            </a:pPr>
            <a:r>
              <a:rPr lang="tr-TR" sz="1800"/>
              <a:t>the choice of horizontal and vertical hierarchy, </a:t>
            </a:r>
            <a:endParaRPr sz="1800"/>
          </a:p>
          <a:p>
            <a:pPr marL="0" marR="38100" lvl="0" indent="0" algn="ctr" rtl="0">
              <a:lnSpc>
                <a:spcPct val="128571"/>
              </a:lnSpc>
              <a:spcBef>
                <a:spcPts val="0"/>
              </a:spcBef>
              <a:spcAft>
                <a:spcPts val="0"/>
              </a:spcAft>
              <a:buClr>
                <a:schemeClr val="dk1"/>
              </a:buClr>
              <a:buSzPts val="1100"/>
              <a:buFont typeface="Arial"/>
              <a:buNone/>
            </a:pPr>
            <a:r>
              <a:rPr lang="tr-TR" sz="1800"/>
              <a:t>and of course the project itself, also affect the SDLC model to be used.</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highlight>
                <a:schemeClr val="lt1"/>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f701af75ed_1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gf701af75ed_1_4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tr-TR" sz="1500" b="1">
                <a:solidFill>
                  <a:schemeClr val="dk1"/>
                </a:solidFill>
                <a:highlight>
                  <a:srgbClr val="FFFF00"/>
                </a:highlight>
                <a:latin typeface="Barlow"/>
                <a:ea typeface="Barlow"/>
                <a:cs typeface="Barlow"/>
                <a:sym typeface="Barlow"/>
              </a:rPr>
              <a:t>Q</a:t>
            </a:r>
            <a:r>
              <a:rPr lang="tr-TR" sz="1500">
                <a:solidFill>
                  <a:schemeClr val="dk1"/>
                </a:solidFill>
                <a:latin typeface="Barlow Light"/>
                <a:ea typeface="Barlow Light"/>
                <a:cs typeface="Barlow Light"/>
                <a:sym typeface="Barlow Light"/>
              </a:rPr>
              <a:t> Which one is the traditional SDLC model?</a:t>
            </a:r>
            <a:endParaRPr sz="1500">
              <a:solidFill>
                <a:schemeClr val="dk1"/>
              </a:solidFill>
              <a:latin typeface="Barlow Light"/>
              <a:ea typeface="Barlow Light"/>
              <a:cs typeface="Barlow Light"/>
              <a:sym typeface="Barlow Light"/>
            </a:endParaRPr>
          </a:p>
          <a:p>
            <a:pPr marL="0" lvl="0" indent="0" algn="ctr" rtl="0">
              <a:lnSpc>
                <a:spcPct val="100000"/>
              </a:lnSpc>
              <a:spcBef>
                <a:spcPts val="0"/>
              </a:spcBef>
              <a:spcAft>
                <a:spcPts val="0"/>
              </a:spcAft>
              <a:buClr>
                <a:schemeClr val="dk1"/>
              </a:buClr>
              <a:buSzPts val="1100"/>
              <a:buFont typeface="Arial"/>
              <a:buNone/>
            </a:pPr>
            <a:endParaRPr sz="1500">
              <a:solidFill>
                <a:schemeClr val="dk1"/>
              </a:solidFill>
              <a:latin typeface="Barlow Light"/>
              <a:ea typeface="Barlow Light"/>
              <a:cs typeface="Barlow Light"/>
              <a:sym typeface="Barlow Light"/>
            </a:endParaRPr>
          </a:p>
          <a:p>
            <a:pPr marL="0" lvl="0" indent="0" algn="l" rtl="0">
              <a:lnSpc>
                <a:spcPct val="100000"/>
              </a:lnSpc>
              <a:spcBef>
                <a:spcPts val="0"/>
              </a:spcBef>
              <a:spcAft>
                <a:spcPts val="0"/>
              </a:spcAft>
              <a:buSzPts val="1400"/>
              <a:buNone/>
            </a:pPr>
            <a:r>
              <a:rPr lang="tr-TR"/>
              <a:t>🍐 This is a </a:t>
            </a:r>
            <a:r>
              <a:rPr lang="tr-TR" b="1"/>
              <a:t>Pear Deck </a:t>
            </a:r>
            <a:r>
              <a:rPr lang="tr-TR"/>
              <a:t>Multiple Choice Slide. Your current options are: </a:t>
            </a:r>
            <a:r>
              <a:rPr lang="tr-TR" b="1"/>
              <a:t>A: Agile, B: DevOps, C: Waterfall, D: RAD, E: Spiral, </a:t>
            </a:r>
            <a:endParaRPr b="1"/>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f701af75ed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9" name="Google Shape;539;gf701af75ed_1_4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tr-TR" sz="1800" b="1">
                <a:highlight>
                  <a:srgbClr val="00FFFF"/>
                </a:highlight>
              </a:rPr>
              <a:t>These models are divided into traditional and modern </a:t>
            </a:r>
            <a:endParaRPr sz="1800" b="1">
              <a:highlight>
                <a:srgbClr val="FFFF00"/>
              </a:highlight>
            </a:endParaRPr>
          </a:p>
          <a:p>
            <a:pPr marL="0" marR="38100" lvl="0" indent="0" algn="ctr" rtl="0">
              <a:lnSpc>
                <a:spcPct val="128571"/>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r>
              <a:rPr lang="tr-TR" sz="1800"/>
              <a:t>In summary, while the models in which SDLC steps follow each other in order</a:t>
            </a:r>
            <a:endParaRPr sz="1800"/>
          </a:p>
          <a:p>
            <a:pPr marL="0" lvl="0" indent="0" algn="ctr" rtl="0">
              <a:lnSpc>
                <a:spcPct val="100000"/>
              </a:lnSpc>
              <a:spcBef>
                <a:spcPts val="0"/>
              </a:spcBef>
              <a:spcAft>
                <a:spcPts val="0"/>
              </a:spcAft>
              <a:buClr>
                <a:schemeClr val="dk1"/>
              </a:buClr>
              <a:buSzPts val="1100"/>
              <a:buFont typeface="Arial"/>
              <a:buNone/>
            </a:pPr>
            <a:r>
              <a:rPr lang="tr-TR" sz="1800"/>
              <a:t> are called </a:t>
            </a:r>
            <a:r>
              <a:rPr lang="tr-TR" sz="1800" b="1"/>
              <a:t>conventional or traditional</a:t>
            </a:r>
            <a:r>
              <a:rPr lang="tr-TR" sz="1800"/>
              <a:t>, like Waterfall model, V model</a:t>
            </a: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r>
              <a:rPr lang="tr-TR" sz="1800"/>
              <a:t>but The models in which the stages are carried out together are described as </a:t>
            </a:r>
            <a:r>
              <a:rPr lang="tr-TR" sz="1800" b="1"/>
              <a:t>modern</a:t>
            </a:r>
            <a:r>
              <a:rPr lang="tr-TR" sz="1800"/>
              <a:t>.</a:t>
            </a: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Clr>
                <a:schemeClr val="dk1"/>
              </a:buClr>
              <a:buSzPts val="1100"/>
              <a:buFont typeface="Arial"/>
              <a:buNone/>
            </a:pPr>
            <a:r>
              <a:rPr lang="tr-TR" sz="1800"/>
              <a:t>Another name given to modern models or methods is Agile. We will go into the detail of traditional and Agile comparison in the Agile lesson.</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Clr>
                <a:schemeClr val="dk1"/>
              </a:buClr>
              <a:buSzPts val="1100"/>
              <a:buFont typeface="Arial"/>
              <a:buNone/>
            </a:pPr>
            <a:r>
              <a:rPr lang="tr-TR" sz="1800"/>
              <a:t>Why such a new need has arisen and where traditional methods are stucked , we will see all together later in Agile classes.</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highlight>
                <a:schemeClr val="lt1"/>
              </a:high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f701af75ed_1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gf701af75ed_1_4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tr-TR" sz="1800"/>
              <a:t>we will examine today  the waterfall model.</a:t>
            </a:r>
            <a:endParaRPr sz="1800"/>
          </a:p>
          <a:p>
            <a:pPr marL="0" marR="38100" lvl="0" indent="0" algn="ctr" rtl="0">
              <a:lnSpc>
                <a:spcPct val="128571"/>
              </a:lnSpc>
              <a:spcBef>
                <a:spcPts val="1200"/>
              </a:spcBef>
              <a:spcAft>
                <a:spcPts val="0"/>
              </a:spcAft>
              <a:buSzPts val="1400"/>
              <a:buNone/>
            </a:pPr>
            <a:r>
              <a:rPr lang="tr-TR" sz="1800"/>
              <a:t>This is </a:t>
            </a:r>
            <a:r>
              <a:rPr lang="tr-TR" sz="1800">
                <a:solidFill>
                  <a:srgbClr val="3A3F50"/>
                </a:solidFill>
                <a:highlight>
                  <a:schemeClr val="lt1"/>
                </a:highlight>
              </a:rPr>
              <a:t>the earliest approach and a widely accepted SDLC model. </a:t>
            </a:r>
            <a:endParaRPr sz="1800">
              <a:solidFill>
                <a:srgbClr val="3A3F50"/>
              </a:solidFill>
              <a:highlight>
                <a:schemeClr val="lt1"/>
              </a:highlight>
            </a:endParaRPr>
          </a:p>
          <a:p>
            <a:pPr marL="0" marR="38100" lvl="0" indent="0" algn="ctr" rtl="0">
              <a:lnSpc>
                <a:spcPct val="128571"/>
              </a:lnSpc>
              <a:spcBef>
                <a:spcPts val="1200"/>
              </a:spcBef>
              <a:spcAft>
                <a:spcPts val="0"/>
              </a:spcAft>
              <a:buSzPts val="1400"/>
              <a:buNone/>
            </a:pPr>
            <a:r>
              <a:rPr lang="tr-TR" sz="1800">
                <a:solidFill>
                  <a:srgbClr val="3A3F50"/>
                </a:solidFill>
                <a:highlight>
                  <a:schemeClr val="lt1"/>
                </a:highlight>
              </a:rPr>
              <a:t>and accepted as </a:t>
            </a:r>
            <a:r>
              <a:rPr lang="tr-TR" sz="1800"/>
              <a:t>classic model in software development in this field.</a:t>
            </a:r>
            <a:endParaRPr sz="1800"/>
          </a:p>
          <a:p>
            <a:pPr marL="0" marR="38100" lvl="0" indent="0" algn="ctr" rtl="0">
              <a:lnSpc>
                <a:spcPct val="128571"/>
              </a:lnSpc>
              <a:spcBef>
                <a:spcPts val="1200"/>
              </a:spcBef>
              <a:spcAft>
                <a:spcPts val="0"/>
              </a:spcAft>
              <a:buSzPts val="1400"/>
              <a:buNone/>
            </a:pPr>
            <a:endParaRPr sz="1800"/>
          </a:p>
          <a:p>
            <a:pPr marL="0" marR="38100" lvl="0" indent="0" algn="l" rtl="0">
              <a:lnSpc>
                <a:spcPct val="128571"/>
              </a:lnSpc>
              <a:spcBef>
                <a:spcPts val="1200"/>
              </a:spcBef>
              <a:spcAft>
                <a:spcPts val="0"/>
              </a:spcAft>
              <a:buSzPts val="1400"/>
              <a:buNone/>
            </a:pPr>
            <a:r>
              <a:rPr lang="tr-TR" sz="1800"/>
              <a:t>But before lests give a break</a:t>
            </a:r>
            <a:endParaRPr sz="1800"/>
          </a:p>
          <a:p>
            <a:pPr marL="457200" lvl="0" indent="0" algn="l" rtl="0">
              <a:lnSpc>
                <a:spcPct val="115000"/>
              </a:lnSpc>
              <a:spcBef>
                <a:spcPts val="1200"/>
              </a:spcBef>
              <a:spcAft>
                <a:spcPts val="0"/>
              </a:spcAft>
              <a:buSzPts val="1400"/>
              <a:buNone/>
            </a:pPr>
            <a:endParaRPr sz="18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f701af75ed_1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gf701af75ed_1_4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tr-TR" sz="1800"/>
              <a:t>Waterfall is considered to be the oldest configured SDLC model.</a:t>
            </a:r>
            <a:endParaRPr sz="1800"/>
          </a:p>
          <a:p>
            <a:pPr marL="0" lvl="0" indent="0" algn="ctr" rtl="0">
              <a:lnSpc>
                <a:spcPct val="115000"/>
              </a:lnSpc>
              <a:spcBef>
                <a:spcPts val="1200"/>
              </a:spcBef>
              <a:spcAft>
                <a:spcPts val="0"/>
              </a:spcAft>
              <a:buSzPts val="1400"/>
              <a:buNone/>
            </a:pPr>
            <a:r>
              <a:rPr lang="tr-TR" sz="1800"/>
              <a:t>It also has a fairly simple approach, </a:t>
            </a:r>
            <a:r>
              <a:rPr lang="tr-TR" sz="1800">
                <a:solidFill>
                  <a:srgbClr val="3A3F50"/>
                </a:solidFill>
                <a:highlight>
                  <a:schemeClr val="lt1"/>
                </a:highlight>
              </a:rPr>
              <a:t>very simple to understand and use.</a:t>
            </a:r>
            <a:endParaRPr sz="1800">
              <a:solidFill>
                <a:srgbClr val="3A3F50"/>
              </a:solidFill>
              <a:highlight>
                <a:schemeClr val="lt1"/>
              </a:highlight>
            </a:endParaRPr>
          </a:p>
          <a:p>
            <a:pPr marL="0" lvl="0" indent="0" algn="ctr" rtl="0">
              <a:lnSpc>
                <a:spcPct val="115000"/>
              </a:lnSpc>
              <a:spcBef>
                <a:spcPts val="1200"/>
              </a:spcBef>
              <a:spcAft>
                <a:spcPts val="0"/>
              </a:spcAft>
              <a:buSzPts val="1400"/>
              <a:buNone/>
            </a:pPr>
            <a:r>
              <a:rPr lang="tr-TR" sz="1800"/>
              <a:t>The transition between the stages of the software development process is like spilling a waterfall, </a:t>
            </a:r>
            <a:r>
              <a:rPr lang="tr-TR" sz="1800">
                <a:solidFill>
                  <a:srgbClr val="3A3F50"/>
                </a:solidFill>
                <a:highlight>
                  <a:schemeClr val="lt1"/>
                </a:highlight>
              </a:rPr>
              <a:t>like a waterfall pouring.</a:t>
            </a:r>
            <a:endParaRPr sz="1800">
              <a:solidFill>
                <a:schemeClr val="dk1"/>
              </a:solidFill>
            </a:endParaRPr>
          </a:p>
          <a:p>
            <a:pPr marL="0" marR="38100" lvl="0" indent="0" algn="ctr" rtl="0">
              <a:lnSpc>
                <a:spcPct val="128571"/>
              </a:lnSpc>
              <a:spcBef>
                <a:spcPts val="1200"/>
              </a:spcBef>
              <a:spcAft>
                <a:spcPts val="0"/>
              </a:spcAft>
              <a:buSzPts val="1400"/>
              <a:buNone/>
            </a:pPr>
            <a:r>
              <a:rPr lang="tr-TR" sz="1800"/>
              <a:t>In waterfall model phases do not overlap.. </a:t>
            </a:r>
            <a:endParaRPr sz="1800"/>
          </a:p>
          <a:p>
            <a:pPr marL="0" marR="38100" lvl="0" indent="0" algn="ctr" rtl="0">
              <a:lnSpc>
                <a:spcPct val="128571"/>
              </a:lnSpc>
              <a:spcBef>
                <a:spcPts val="1200"/>
              </a:spcBef>
              <a:spcAft>
                <a:spcPts val="0"/>
              </a:spcAft>
              <a:buSzPts val="1400"/>
              <a:buNone/>
            </a:pPr>
            <a:r>
              <a:rPr lang="tr-TR" sz="1800"/>
              <a:t>This is the main point of waterfall.</a:t>
            </a:r>
            <a:endParaRPr sz="1800"/>
          </a:p>
          <a:p>
            <a:pPr marL="0" marR="38100" lvl="0" indent="0" algn="ctr" rtl="0">
              <a:lnSpc>
                <a:spcPct val="128571"/>
              </a:lnSpc>
              <a:spcBef>
                <a:spcPts val="1200"/>
              </a:spcBef>
              <a:spcAft>
                <a:spcPts val="0"/>
              </a:spcAft>
              <a:buClr>
                <a:schemeClr val="dk1"/>
              </a:buClr>
              <a:buSzPts val="1400"/>
              <a:buFont typeface="Arial"/>
              <a:buNone/>
            </a:pPr>
            <a:r>
              <a:rPr lang="tr-TR" sz="1800">
                <a:solidFill>
                  <a:schemeClr val="dk1"/>
                </a:solidFill>
              </a:rPr>
              <a:t>In waterfall model phases do not overlap.. </a:t>
            </a:r>
            <a:endParaRPr sz="1800"/>
          </a:p>
          <a:p>
            <a:pPr marL="0" marR="38100" lvl="0" indent="0" algn="ctr" rtl="0">
              <a:lnSpc>
                <a:spcPct val="128571"/>
              </a:lnSpc>
              <a:spcBef>
                <a:spcPts val="1200"/>
              </a:spcBef>
              <a:spcAft>
                <a:spcPts val="0"/>
              </a:spcAft>
              <a:buSzPts val="1400"/>
              <a:buNone/>
            </a:pPr>
            <a:r>
              <a:rPr lang="tr-TR" sz="1800"/>
              <a:t>You see, after one stage has completed then the next stage starts.</a:t>
            </a:r>
            <a:endParaRPr sz="1800">
              <a:solidFill>
                <a:schemeClr val="dk1"/>
              </a:solidFill>
              <a:highlight>
                <a:schemeClr val="lt1"/>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f701af75ed_1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gf701af75ed_1_4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400"/>
              <a:buFont typeface="Arial"/>
              <a:buNone/>
            </a:pPr>
            <a:r>
              <a:rPr lang="tr-TR" sz="1800" b="1">
                <a:solidFill>
                  <a:schemeClr val="dk1"/>
                </a:solidFill>
                <a:highlight>
                  <a:srgbClr val="FFFF00"/>
                </a:highlight>
              </a:rPr>
              <a:t>wakeup service</a:t>
            </a:r>
            <a:endParaRPr sz="1800" b="1">
              <a:solidFill>
                <a:schemeClr val="dk1"/>
              </a:solidFill>
              <a:highlight>
                <a:srgbClr val="FFFF00"/>
              </a:highlight>
            </a:endParaRPr>
          </a:p>
          <a:p>
            <a:pPr marL="0" lvl="0" indent="0" algn="l" rtl="0">
              <a:lnSpc>
                <a:spcPct val="100000"/>
              </a:lnSpc>
              <a:spcBef>
                <a:spcPts val="0"/>
              </a:spcBef>
              <a:spcAft>
                <a:spcPts val="0"/>
              </a:spcAft>
              <a:buSzPts val="1400"/>
              <a:buNone/>
            </a:pPr>
            <a:r>
              <a:rPr lang="tr-TR" sz="1800" b="1">
                <a:highlight>
                  <a:srgbClr val="FFFF00"/>
                </a:highlight>
              </a:rPr>
              <a:t>Q</a:t>
            </a:r>
            <a:r>
              <a:rPr lang="tr-TR" sz="1800"/>
              <a:t> Waterwall modeli hangi yıllarda ortaya çıkmıştır.</a:t>
            </a:r>
            <a:endParaRPr sz="1800"/>
          </a:p>
          <a:p>
            <a:pPr marL="0" lvl="0" indent="0" algn="l" rtl="0">
              <a:spcBef>
                <a:spcPts val="0"/>
              </a:spcBef>
              <a:spcAft>
                <a:spcPts val="0"/>
              </a:spcAft>
              <a:buClr>
                <a:schemeClr val="dk1"/>
              </a:buClr>
              <a:buSzPts val="1400"/>
              <a:buFont typeface="Arial"/>
              <a:buNone/>
            </a:pPr>
            <a:r>
              <a:rPr lang="tr-TR">
                <a:solidFill>
                  <a:schemeClr val="dk1"/>
                </a:solidFill>
              </a:rPr>
              <a:t>1970</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 This is a </a:t>
            </a:r>
            <a:r>
              <a:rPr lang="tr-TR" b="1"/>
              <a:t>Pear Deck</a:t>
            </a:r>
            <a:r>
              <a:rPr lang="tr-TR"/>
              <a:t> Multiple Choice Slide. Your current options are: A: 1960, B: 1970, C: 1980, D: 1990, E: 2000,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a:p>
            <a:pPr marL="0" lvl="0" indent="0" algn="l" rtl="0">
              <a:spcBef>
                <a:spcPts val="0"/>
              </a:spcBef>
              <a:spcAft>
                <a:spcPts val="0"/>
              </a:spcAft>
              <a:buClr>
                <a:schemeClr val="dk1"/>
              </a:buClr>
              <a:buSzPts val="1400"/>
              <a:buFont typeface="Arial"/>
              <a:buNone/>
            </a:pPr>
            <a:r>
              <a:rPr lang="tr-TR">
                <a:solidFill>
                  <a:schemeClr val="dk1"/>
                </a:solidFill>
              </a:rPr>
              <a:t>1970</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f701af75ed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f701af75ed_1_4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tr-TR" sz="1800" b="1"/>
              <a:t>The Waterfall model emerged in the 1970s.</a:t>
            </a:r>
            <a:endParaRPr sz="1800" b="1"/>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f701af75ed_1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gf701af75ed_1_4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Clr>
                <a:schemeClr val="dk1"/>
              </a:buClr>
              <a:buSzPts val="1400"/>
              <a:buFont typeface="Arial"/>
              <a:buNone/>
            </a:pPr>
            <a:r>
              <a:rPr lang="tr-TR" sz="1800">
                <a:solidFill>
                  <a:schemeClr val="dk1"/>
                </a:solidFill>
              </a:rPr>
              <a:t>The basic steps in the production process are carried out at least once from start to finish.</a:t>
            </a:r>
            <a:endParaRPr sz="1800">
              <a:solidFill>
                <a:schemeClr val="dk1"/>
              </a:solidFill>
            </a:endParaRPr>
          </a:p>
          <a:p>
            <a:pPr marL="0" lvl="0" indent="0" algn="ctr" rtl="0">
              <a:lnSpc>
                <a:spcPct val="115000"/>
              </a:lnSpc>
              <a:spcBef>
                <a:spcPts val="1200"/>
              </a:spcBef>
              <a:spcAft>
                <a:spcPts val="0"/>
              </a:spcAft>
              <a:buClr>
                <a:schemeClr val="dk1"/>
              </a:buClr>
              <a:buSzPts val="1400"/>
              <a:buFont typeface="Arial"/>
              <a:buNone/>
            </a:pPr>
            <a:r>
              <a:rPr lang="tr-TR" sz="1800">
                <a:solidFill>
                  <a:schemeClr val="dk1"/>
                </a:solidFill>
              </a:rPr>
              <a:t>It is a very suitable model for projects whose requirements are </a:t>
            </a:r>
            <a:r>
              <a:rPr lang="tr-TR" sz="1800" b="1">
                <a:solidFill>
                  <a:schemeClr val="dk1"/>
                </a:solidFill>
              </a:rPr>
              <a:t>well defined </a:t>
            </a:r>
            <a:r>
              <a:rPr lang="tr-TR" sz="1800">
                <a:solidFill>
                  <a:schemeClr val="dk1"/>
                </a:solidFill>
              </a:rPr>
              <a:t>and documented. So It is used in projects where the requirements are predetermined and the change will be very little.</a:t>
            </a:r>
            <a:endParaRPr sz="1800">
              <a:solidFill>
                <a:schemeClr val="dk1"/>
              </a:solidFill>
            </a:endParaRPr>
          </a:p>
          <a:p>
            <a:pPr marL="0" lvl="0" indent="0" algn="ctr" rtl="0">
              <a:lnSpc>
                <a:spcPct val="115000"/>
              </a:lnSpc>
              <a:spcBef>
                <a:spcPts val="1200"/>
              </a:spcBef>
              <a:spcAft>
                <a:spcPts val="0"/>
              </a:spcAft>
              <a:buClr>
                <a:schemeClr val="dk1"/>
              </a:buClr>
              <a:buSzPts val="1400"/>
              <a:buFont typeface="Arial"/>
              <a:buNone/>
            </a:pPr>
            <a:r>
              <a:rPr lang="tr-TR" sz="1800">
                <a:solidFill>
                  <a:schemeClr val="dk1"/>
                </a:solidFill>
              </a:rPr>
              <a:t>It predicts that documentation should be found and done at every stage of production rather than a process stage, so we can say that it is somewhat </a:t>
            </a:r>
            <a:r>
              <a:rPr lang="tr-TR" sz="1800" b="1">
                <a:solidFill>
                  <a:schemeClr val="dk1"/>
                </a:solidFill>
              </a:rPr>
              <a:t>document driven</a:t>
            </a:r>
            <a:r>
              <a:rPr lang="tr-TR" sz="1800">
                <a:solidFill>
                  <a:schemeClr val="dk1"/>
                </a:solidFill>
              </a:rPr>
              <a:t>.</a:t>
            </a:r>
            <a:endParaRPr sz="1800">
              <a:solidFill>
                <a:schemeClr val="dk1"/>
              </a:solidFill>
            </a:endParaRPr>
          </a:p>
          <a:p>
            <a:pPr marL="0" marR="38100" lvl="0" indent="0" algn="ctr" rtl="0">
              <a:lnSpc>
                <a:spcPct val="128571"/>
              </a:lnSpc>
              <a:spcBef>
                <a:spcPts val="1200"/>
              </a:spcBef>
              <a:spcAft>
                <a:spcPts val="0"/>
              </a:spcAft>
              <a:buClr>
                <a:schemeClr val="dk1"/>
              </a:buClr>
              <a:buSzPts val="1400"/>
              <a:buFont typeface="Arial"/>
              <a:buNone/>
            </a:pPr>
            <a:r>
              <a:rPr lang="tr-TR" sz="1800">
                <a:solidFill>
                  <a:schemeClr val="dk1"/>
                </a:solidFill>
              </a:rPr>
              <a:t>Not every stage can start before the previous stage is completed. So there is no overlap between stages.</a:t>
            </a:r>
            <a:endParaRPr sz="1800">
              <a:solidFill>
                <a:schemeClr val="dk1"/>
              </a:solidFill>
            </a:endParaRPr>
          </a:p>
          <a:p>
            <a:pPr marL="0" marR="38100" lvl="0" indent="0" algn="ctr" rtl="0">
              <a:lnSpc>
                <a:spcPct val="128571"/>
              </a:lnSpc>
              <a:spcBef>
                <a:spcPts val="1200"/>
              </a:spcBef>
              <a:spcAft>
                <a:spcPts val="0"/>
              </a:spcAft>
              <a:buClr>
                <a:schemeClr val="dk1"/>
              </a:buClr>
              <a:buSzPts val="1400"/>
              <a:buFont typeface="Arial"/>
              <a:buNone/>
            </a:pPr>
            <a:endParaRPr sz="1800">
              <a:solidFill>
                <a:schemeClr val="dk1"/>
              </a:solidFill>
            </a:endParaRPr>
          </a:p>
          <a:p>
            <a:pPr marL="457200" lvl="0" indent="0" algn="l" rtl="0">
              <a:lnSpc>
                <a:spcPct val="115000"/>
              </a:lnSpc>
              <a:spcBef>
                <a:spcPts val="1200"/>
              </a:spcBef>
              <a:spcAft>
                <a:spcPts val="0"/>
              </a:spcAft>
              <a:buClr>
                <a:schemeClr val="dk1"/>
              </a:buClr>
              <a:buSzPts val="1100"/>
              <a:buFont typeface="Arial"/>
              <a:buNone/>
            </a:pPr>
            <a:endParaRPr sz="1450">
              <a:solidFill>
                <a:srgbClr val="3A3F50"/>
              </a:solidFill>
              <a:highlight>
                <a:schemeClr val="lt1"/>
              </a:highlight>
            </a:endParaRPr>
          </a:p>
          <a:p>
            <a:pPr marL="457200" lvl="0" indent="0" algn="l" rtl="0">
              <a:lnSpc>
                <a:spcPct val="115000"/>
              </a:lnSpc>
              <a:spcBef>
                <a:spcPts val="0"/>
              </a:spcBef>
              <a:spcAft>
                <a:spcPts val="0"/>
              </a:spcAft>
              <a:buClr>
                <a:schemeClr val="dk1"/>
              </a:buClr>
              <a:buSzPts val="1100"/>
              <a:buFont typeface="Arial"/>
              <a:buNone/>
            </a:pPr>
            <a:endParaRPr sz="2200">
              <a:solidFill>
                <a:schemeClr val="dk1"/>
              </a:solidFill>
            </a:endParaRPr>
          </a:p>
          <a:p>
            <a:pPr marL="0" lvl="0" indent="0" algn="l" rtl="0">
              <a:lnSpc>
                <a:spcPct val="100000"/>
              </a:lnSpc>
              <a:spcBef>
                <a:spcPts val="0"/>
              </a:spcBef>
              <a:spcAft>
                <a:spcPts val="0"/>
              </a:spcAft>
              <a:buClr>
                <a:schemeClr val="dk1"/>
              </a:buClr>
              <a:buSzPts val="1400"/>
              <a:buFont typeface="Arial"/>
              <a:buNone/>
            </a:pPr>
            <a:endParaRPr sz="1800">
              <a:solidFill>
                <a:schemeClr val="dk1"/>
              </a:solidFill>
            </a:endParaRPr>
          </a:p>
          <a:p>
            <a:pPr marL="0" lvl="0" indent="0" algn="l" rtl="0">
              <a:lnSpc>
                <a:spcPct val="100000"/>
              </a:lnSpc>
              <a:spcBef>
                <a:spcPts val="0"/>
              </a:spcBef>
              <a:spcAft>
                <a:spcPts val="0"/>
              </a:spcAft>
              <a:buClr>
                <a:schemeClr val="dk1"/>
              </a:buClr>
              <a:buSzPts val="1400"/>
              <a:buFont typeface="Arial"/>
              <a:buNone/>
            </a:pPr>
            <a:endParaRPr sz="1800">
              <a:solidFill>
                <a:schemeClr val="dk1"/>
              </a:solidFill>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f701af75ed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gf701af75ed_1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ctr" rtl="0">
              <a:lnSpc>
                <a:spcPct val="128571"/>
              </a:lnSpc>
              <a:spcBef>
                <a:spcPts val="0"/>
              </a:spcBef>
              <a:spcAft>
                <a:spcPts val="0"/>
              </a:spcAft>
              <a:buSzPts val="1400"/>
              <a:buNone/>
            </a:pPr>
            <a:r>
              <a:rPr lang="tr-TR" sz="1800"/>
              <a:t>Why is the topic of SDLC important, </a:t>
            </a:r>
            <a:endParaRPr sz="1800"/>
          </a:p>
          <a:p>
            <a:pPr marL="0" marR="38100" lvl="0" indent="0" algn="ctr" rtl="0">
              <a:lnSpc>
                <a:spcPct val="128571"/>
              </a:lnSpc>
              <a:spcBef>
                <a:spcPts val="0"/>
              </a:spcBef>
              <a:spcAft>
                <a:spcPts val="0"/>
              </a:spcAft>
              <a:buSzPts val="1400"/>
              <a:buNone/>
            </a:pPr>
            <a:r>
              <a:rPr lang="tr-TR" sz="1800"/>
              <a:t>I think many of you  starts in this new field, software development here.</a:t>
            </a:r>
            <a:endParaRPr sz="1800"/>
          </a:p>
          <a:p>
            <a:pPr marL="0" marR="38100" lvl="0" indent="0" algn="ctr" rtl="0">
              <a:lnSpc>
                <a:spcPct val="128571"/>
              </a:lnSpc>
              <a:spcBef>
                <a:spcPts val="0"/>
              </a:spcBef>
              <a:spcAft>
                <a:spcPts val="0"/>
              </a:spcAft>
              <a:buSzPts val="1400"/>
              <a:buNone/>
            </a:pPr>
            <a:endParaRPr sz="1800"/>
          </a:p>
          <a:p>
            <a:pPr marL="0" marR="38100" lvl="0" indent="0" algn="ctr" rtl="0">
              <a:lnSpc>
                <a:spcPct val="128571"/>
              </a:lnSpc>
              <a:spcBef>
                <a:spcPts val="0"/>
              </a:spcBef>
              <a:spcAft>
                <a:spcPts val="0"/>
              </a:spcAft>
              <a:buSzPts val="1400"/>
              <a:buNone/>
            </a:pPr>
            <a:r>
              <a:rPr lang="tr-TR" sz="1800"/>
              <a:t>With topics such as SDLC, Agile, Scrum, Jira, that you will see in this cohort in ITF, </a:t>
            </a:r>
            <a:endParaRPr sz="1800"/>
          </a:p>
          <a:p>
            <a:pPr marL="0" marR="38100" lvl="0" indent="0" algn="ctr" rtl="0">
              <a:lnSpc>
                <a:spcPct val="128571"/>
              </a:lnSpc>
              <a:spcBef>
                <a:spcPts val="0"/>
              </a:spcBef>
              <a:spcAft>
                <a:spcPts val="0"/>
              </a:spcAft>
              <a:buSzPts val="1400"/>
              <a:buNone/>
            </a:pPr>
            <a:r>
              <a:rPr lang="tr-TR" sz="1800"/>
              <a:t>we will explain,  the processes you will follow in your future work, </a:t>
            </a:r>
            <a:endParaRPr sz="1800"/>
          </a:p>
          <a:p>
            <a:pPr marL="0" marR="38100" lvl="0" indent="0" algn="ctr" rtl="0">
              <a:lnSpc>
                <a:spcPct val="128571"/>
              </a:lnSpc>
              <a:spcBef>
                <a:spcPts val="0"/>
              </a:spcBef>
              <a:spcAft>
                <a:spcPts val="0"/>
              </a:spcAft>
              <a:buSzPts val="1400"/>
              <a:buNone/>
            </a:pPr>
            <a:r>
              <a:rPr lang="tr-TR" sz="1800"/>
              <a:t>your daily working style, </a:t>
            </a:r>
            <a:endParaRPr sz="1800"/>
          </a:p>
          <a:p>
            <a:pPr marL="0" marR="38100" lvl="0" indent="0" algn="ctr" rtl="0">
              <a:lnSpc>
                <a:spcPct val="128571"/>
              </a:lnSpc>
              <a:spcBef>
                <a:spcPts val="0"/>
              </a:spcBef>
              <a:spcAft>
                <a:spcPts val="0"/>
              </a:spcAft>
              <a:buSzPts val="1400"/>
              <a:buNone/>
            </a:pPr>
            <a:r>
              <a:rPr lang="tr-TR" sz="1800"/>
              <a:t>how you will interact with your other teammates.</a:t>
            </a:r>
            <a:endParaRPr sz="1800"/>
          </a:p>
          <a:p>
            <a:pPr marL="0" marR="38100" lvl="0" indent="0" algn="ctr" rtl="0">
              <a:lnSpc>
                <a:spcPct val="128571"/>
              </a:lnSpc>
              <a:spcBef>
                <a:spcPts val="0"/>
              </a:spcBef>
              <a:spcAft>
                <a:spcPts val="0"/>
              </a:spcAft>
              <a:buSzPts val="1400"/>
              <a:buNone/>
            </a:pPr>
            <a:r>
              <a:rPr lang="tr-TR" sz="1800"/>
              <a:t>You will be a team member and you have to know the team play.</a:t>
            </a:r>
            <a:endParaRPr sz="1800"/>
          </a:p>
          <a:p>
            <a:pPr marL="0" marR="38100" lvl="0" indent="0" algn="ctr" rtl="0">
              <a:lnSpc>
                <a:spcPct val="128571"/>
              </a:lnSpc>
              <a:spcBef>
                <a:spcPts val="0"/>
              </a:spcBef>
              <a:spcAft>
                <a:spcPts val="0"/>
              </a:spcAft>
              <a:buSzPts val="1400"/>
              <a:buNone/>
            </a:pPr>
            <a:r>
              <a:rPr lang="tr-TR" sz="1800"/>
              <a:t>Dear friends, we want you to step into a new world in the field of IT by opening a different window to you with our lessons. </a:t>
            </a:r>
            <a:endParaRPr sz="1800"/>
          </a:p>
          <a:p>
            <a:pPr marL="0" marR="38100" lvl="0" indent="0" algn="ctr" rtl="0">
              <a:lnSpc>
                <a:spcPct val="128571"/>
              </a:lnSpc>
              <a:spcBef>
                <a:spcPts val="0"/>
              </a:spcBef>
              <a:spcAft>
                <a:spcPts val="0"/>
              </a:spcAft>
              <a:buClr>
                <a:schemeClr val="dk1"/>
              </a:buClr>
              <a:buSzPts val="1100"/>
              <a:buFont typeface="Arial"/>
              <a:buNone/>
            </a:pPr>
            <a:endParaRPr sz="1800"/>
          </a:p>
          <a:p>
            <a:pPr marL="0" marR="38100" lvl="0" indent="0" algn="ctr" rtl="0">
              <a:lnSpc>
                <a:spcPct val="128571"/>
              </a:lnSpc>
              <a:spcBef>
                <a:spcPts val="0"/>
              </a:spcBef>
              <a:spcAft>
                <a:spcPts val="0"/>
              </a:spcAft>
              <a:buClr>
                <a:schemeClr val="dk1"/>
              </a:buClr>
              <a:buSzPts val="1100"/>
              <a:buFont typeface="Arial"/>
              <a:buNone/>
            </a:pPr>
            <a:r>
              <a:rPr lang="tr-TR" sz="1800"/>
              <a:t>(but please watch your steps.)</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f701af75ed_1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gf701af75ed_1_4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tr-TR" sz="1800">
                <a:solidFill>
                  <a:srgbClr val="202122"/>
                </a:solidFill>
              </a:rPr>
              <a:t>Yes, as I have stated,  the waterfall model is the oldest approach and has been widely accepted. </a:t>
            </a:r>
            <a:r>
              <a:rPr lang="tr-TR" sz="1600">
                <a:solidFill>
                  <a:srgbClr val="202122"/>
                </a:solidFill>
              </a:rPr>
              <a:t>so where did this model come from</a:t>
            </a:r>
            <a:endParaRPr sz="1600">
              <a:solidFill>
                <a:srgbClr val="202122"/>
              </a:solidFill>
            </a:endParaRPr>
          </a:p>
          <a:p>
            <a:pPr marL="0" lvl="0" indent="0" algn="ctr" rtl="0">
              <a:lnSpc>
                <a:spcPct val="100000"/>
              </a:lnSpc>
              <a:spcBef>
                <a:spcPts val="0"/>
              </a:spcBef>
              <a:spcAft>
                <a:spcPts val="0"/>
              </a:spcAft>
              <a:buSzPts val="1400"/>
              <a:buNone/>
            </a:pPr>
            <a:r>
              <a:rPr lang="tr-TR" sz="1800">
                <a:solidFill>
                  <a:srgbClr val="202122"/>
                </a:solidFill>
              </a:rPr>
              <a:t>Originally it was used in the manufacturing and construction industries, </a:t>
            </a:r>
            <a:endParaRPr sz="1800">
              <a:solidFill>
                <a:srgbClr val="202122"/>
              </a:solidFill>
            </a:endParaRPr>
          </a:p>
          <a:p>
            <a:pPr marL="0" lvl="0" indent="0" algn="ctr" rtl="0">
              <a:lnSpc>
                <a:spcPct val="100000"/>
              </a:lnSpc>
              <a:spcBef>
                <a:spcPts val="0"/>
              </a:spcBef>
              <a:spcAft>
                <a:spcPts val="0"/>
              </a:spcAft>
              <a:buClr>
                <a:schemeClr val="dk1"/>
              </a:buClr>
              <a:buSzPts val="1100"/>
              <a:buFont typeface="Arial"/>
              <a:buNone/>
            </a:pPr>
            <a:r>
              <a:rPr lang="tr-TR" sz="1800">
                <a:solidFill>
                  <a:srgbClr val="202122"/>
                </a:solidFill>
              </a:rPr>
              <a:t>when the model was adapted for software development for the first time, there was no alternative.</a:t>
            </a:r>
            <a:endParaRPr sz="1800">
              <a:solidFill>
                <a:srgbClr val="202122"/>
              </a:solidFill>
            </a:endParaRPr>
          </a:p>
          <a:p>
            <a:pPr marL="0" lvl="0" indent="0" algn="ctr" rtl="0">
              <a:lnSpc>
                <a:spcPct val="100000"/>
              </a:lnSpc>
              <a:spcBef>
                <a:spcPts val="0"/>
              </a:spcBef>
              <a:spcAft>
                <a:spcPts val="0"/>
              </a:spcAft>
              <a:buClr>
                <a:schemeClr val="dk1"/>
              </a:buClr>
              <a:buSzPts val="1100"/>
              <a:buFont typeface="Arial"/>
              <a:buNone/>
            </a:pPr>
            <a:r>
              <a:rPr lang="tr-TR" sz="1800">
                <a:solidFill>
                  <a:srgbClr val="202122"/>
                </a:solidFill>
              </a:rPr>
              <a:t>In the beginning, it was used to complete some software projects successfully.</a:t>
            </a:r>
            <a:endParaRPr sz="1800">
              <a:solidFill>
                <a:srgbClr val="202122"/>
              </a:solidFill>
            </a:endParaRPr>
          </a:p>
          <a:p>
            <a:pPr marL="0" lvl="0" indent="0" algn="ctr" rtl="0">
              <a:lnSpc>
                <a:spcPct val="100000"/>
              </a:lnSpc>
              <a:spcBef>
                <a:spcPts val="0"/>
              </a:spcBef>
              <a:spcAft>
                <a:spcPts val="0"/>
              </a:spcAft>
              <a:buClr>
                <a:schemeClr val="dk1"/>
              </a:buClr>
              <a:buSzPts val="1100"/>
              <a:buFont typeface="Arial"/>
              <a:buNone/>
            </a:pPr>
            <a:r>
              <a:rPr lang="tr-TR" sz="1800">
                <a:solidFill>
                  <a:srgbClr val="202122"/>
                </a:solidFill>
              </a:rPr>
              <a:t>since it is easy to understand and usage of the model is very simple.</a:t>
            </a:r>
            <a:endParaRPr sz="1800">
              <a:solidFill>
                <a:srgbClr val="202122"/>
              </a:solidFill>
            </a:endParaRPr>
          </a:p>
          <a:p>
            <a:pPr marL="0" lvl="0" indent="0" algn="ctr" rtl="0">
              <a:lnSpc>
                <a:spcPct val="100000"/>
              </a:lnSpc>
              <a:spcBef>
                <a:spcPts val="0"/>
              </a:spcBef>
              <a:spcAft>
                <a:spcPts val="0"/>
              </a:spcAft>
              <a:buClr>
                <a:schemeClr val="dk1"/>
              </a:buClr>
              <a:buSzPts val="1100"/>
              <a:buFont typeface="Arial"/>
              <a:buNone/>
            </a:pPr>
            <a:r>
              <a:rPr lang="tr-TR" sz="1800">
                <a:solidFill>
                  <a:srgbClr val="202122"/>
                </a:solidFill>
              </a:rPr>
              <a:t>In parallel with the progress in computer technology, it started to be used in the software development process of that period.</a:t>
            </a:r>
            <a:endParaRPr sz="1800">
              <a:solidFill>
                <a:srgbClr val="202122"/>
              </a:solidFill>
            </a:endParaRPr>
          </a:p>
          <a:p>
            <a:pPr marL="0" lvl="0" indent="0" algn="ctr" rtl="0">
              <a:lnSpc>
                <a:spcPct val="100000"/>
              </a:lnSpc>
              <a:spcBef>
                <a:spcPts val="0"/>
              </a:spcBef>
              <a:spcAft>
                <a:spcPts val="0"/>
              </a:spcAft>
              <a:buClr>
                <a:schemeClr val="dk1"/>
              </a:buClr>
              <a:buSzPts val="1100"/>
              <a:buFont typeface="Arial"/>
              <a:buNone/>
            </a:pPr>
            <a:r>
              <a:rPr lang="tr-TR" sz="1800">
                <a:solidFill>
                  <a:srgbClr val="202122"/>
                </a:solidFill>
              </a:rPr>
              <a:t>This method can be considered sufficient for that period.</a:t>
            </a:r>
            <a:r>
              <a:rPr lang="tr-TR" sz="900">
                <a:solidFill>
                  <a:srgbClr val="202122"/>
                </a:solidFill>
              </a:rPr>
              <a:t>(40-50 years ago ..)</a:t>
            </a:r>
            <a:endParaRPr sz="900">
              <a:solidFill>
                <a:srgbClr val="202122"/>
              </a:solidFill>
            </a:endParaRPr>
          </a:p>
          <a:p>
            <a:pPr marL="0" lvl="0" indent="0" algn="ctr" rtl="0">
              <a:lnSpc>
                <a:spcPct val="100000"/>
              </a:lnSpc>
              <a:spcBef>
                <a:spcPts val="0"/>
              </a:spcBef>
              <a:spcAft>
                <a:spcPts val="0"/>
              </a:spcAft>
              <a:buClr>
                <a:schemeClr val="dk1"/>
              </a:buClr>
              <a:buSzPts val="1100"/>
              <a:buFont typeface="Arial"/>
              <a:buNone/>
            </a:pPr>
            <a:endParaRPr sz="1800">
              <a:solidFill>
                <a:srgbClr val="202122"/>
              </a:solidFill>
            </a:endParaRPr>
          </a:p>
          <a:p>
            <a:pPr marL="0" lvl="0" indent="0" algn="ctr" rtl="0">
              <a:lnSpc>
                <a:spcPct val="100000"/>
              </a:lnSpc>
              <a:spcBef>
                <a:spcPts val="0"/>
              </a:spcBef>
              <a:spcAft>
                <a:spcPts val="0"/>
              </a:spcAft>
              <a:buSzPts val="1400"/>
              <a:buNone/>
            </a:pPr>
            <a:endParaRPr sz="1800">
              <a:solidFill>
                <a:srgbClr val="202122"/>
              </a:solidFill>
            </a:endParaRPr>
          </a:p>
          <a:p>
            <a:pPr marL="0" lvl="0" indent="0" algn="ctr" rtl="0">
              <a:lnSpc>
                <a:spcPct val="100000"/>
              </a:lnSpc>
              <a:spcBef>
                <a:spcPts val="0"/>
              </a:spcBef>
              <a:spcAft>
                <a:spcPts val="0"/>
              </a:spcAft>
              <a:buSzPts val="1400"/>
              <a:buNone/>
            </a:pPr>
            <a:endParaRPr sz="1800">
              <a:solidFill>
                <a:srgbClr val="202122"/>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f701af75ed_1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f701af75ed_1_4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tr-TR" sz="1800"/>
              <a:t>Let's briefly summarize the successive phases of the Waterfall model:</a:t>
            </a:r>
            <a:endParaRPr sz="1800"/>
          </a:p>
          <a:p>
            <a:pPr marL="0" lvl="0" indent="0" algn="ctr" rtl="0">
              <a:lnSpc>
                <a:spcPct val="100000"/>
              </a:lnSpc>
              <a:spcBef>
                <a:spcPts val="0"/>
              </a:spcBef>
              <a:spcAft>
                <a:spcPts val="0"/>
              </a:spcAft>
              <a:buSzPts val="1400"/>
              <a:buNone/>
            </a:pPr>
            <a:endParaRPr sz="1800"/>
          </a:p>
          <a:p>
            <a:pPr marL="0" marR="38100" lvl="0" indent="0" algn="ctr" rtl="0">
              <a:lnSpc>
                <a:spcPct val="128571"/>
              </a:lnSpc>
              <a:spcBef>
                <a:spcPts val="0"/>
              </a:spcBef>
              <a:spcAft>
                <a:spcPts val="0"/>
              </a:spcAft>
              <a:buClr>
                <a:schemeClr val="dk1"/>
              </a:buClr>
              <a:buSzPts val="1100"/>
              <a:buFont typeface="Arial"/>
              <a:buNone/>
            </a:pPr>
            <a:r>
              <a:rPr lang="tr-TR" sz="1800" b="1"/>
              <a:t>Requirements specification and analysis</a:t>
            </a:r>
            <a:r>
              <a:rPr lang="tr-TR" sz="1800"/>
              <a:t> - During this process, all possible system requirements to be created are collected and a very comprehensive SRS document is prepared.</a:t>
            </a:r>
            <a:endParaRPr sz="1800"/>
          </a:p>
          <a:p>
            <a:pPr marL="0" marR="38100" lvl="0" indent="0" algn="ctr" rtl="0">
              <a:lnSpc>
                <a:spcPct val="128571"/>
              </a:lnSpc>
              <a:spcBef>
                <a:spcPts val="0"/>
              </a:spcBef>
              <a:spcAft>
                <a:spcPts val="0"/>
              </a:spcAft>
              <a:buClr>
                <a:schemeClr val="dk1"/>
              </a:buClr>
              <a:buSzPts val="1100"/>
              <a:buFont typeface="Arial"/>
              <a:buNone/>
            </a:pPr>
            <a:endParaRPr sz="1800"/>
          </a:p>
          <a:p>
            <a:pPr marL="0" marR="38100" lvl="0" indent="0" algn="ctr" rtl="0">
              <a:lnSpc>
                <a:spcPct val="128571"/>
              </a:lnSpc>
              <a:spcBef>
                <a:spcPts val="0"/>
              </a:spcBef>
              <a:spcAft>
                <a:spcPts val="0"/>
              </a:spcAft>
              <a:buClr>
                <a:schemeClr val="dk1"/>
              </a:buClr>
              <a:buSzPts val="1100"/>
              <a:buFont typeface="Arial"/>
              <a:buNone/>
            </a:pPr>
            <a:r>
              <a:rPr lang="tr-TR" sz="1800"/>
              <a:t>Since no innovations and changes can be made in the process, </a:t>
            </a:r>
            <a:r>
              <a:rPr lang="tr-TR" sz="1300"/>
              <a:t>during the process</a:t>
            </a:r>
            <a:r>
              <a:rPr lang="tr-TR" sz="1800"/>
              <a:t>  the requests should be clearly stated at this stage.</a:t>
            </a:r>
            <a:endParaRPr sz="1800"/>
          </a:p>
          <a:p>
            <a:pPr marL="0" marR="38100" lvl="0" indent="0" algn="ctr" rtl="0">
              <a:lnSpc>
                <a:spcPct val="128571"/>
              </a:lnSpc>
              <a:spcBef>
                <a:spcPts val="0"/>
              </a:spcBef>
              <a:spcAft>
                <a:spcPts val="0"/>
              </a:spcAft>
              <a:buClr>
                <a:schemeClr val="dk1"/>
              </a:buClr>
              <a:buSzPts val="1100"/>
              <a:buFont typeface="Arial"/>
              <a:buNone/>
            </a:pPr>
            <a:r>
              <a:rPr lang="tr-TR" sz="1800"/>
              <a:t>The output of this phase is the SRS document that will be used in the next phase.</a:t>
            </a:r>
            <a:endParaRPr sz="1800"/>
          </a:p>
          <a:p>
            <a:pPr marL="0" marR="38100" lvl="0" indent="0" algn="ctr" rtl="0">
              <a:lnSpc>
                <a:spcPct val="128571"/>
              </a:lnSpc>
              <a:spcBef>
                <a:spcPts val="0"/>
              </a:spcBef>
              <a:spcAft>
                <a:spcPts val="0"/>
              </a:spcAft>
              <a:buClr>
                <a:schemeClr val="dk1"/>
              </a:buClr>
              <a:buSzPts val="1100"/>
              <a:buFont typeface="Arial"/>
              <a:buNone/>
            </a:pPr>
            <a:r>
              <a:rPr lang="tr-TR" sz="1800"/>
              <a:t>(Return back to SRS slides…</a:t>
            </a:r>
            <a:r>
              <a:rPr lang="tr-TR" sz="1800" b="1"/>
              <a:t>31</a:t>
            </a:r>
            <a:r>
              <a:rPr lang="tr-TR" sz="1800"/>
              <a:t> )</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highlight>
                <a:srgbClr val="FFFFFF"/>
              </a:highligh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701af75ed_1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f701af75ed_1_4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tr-TR" sz="1800"/>
              <a:t>In the </a:t>
            </a:r>
            <a:r>
              <a:rPr lang="tr-TR" sz="1800" b="1"/>
              <a:t>System Design</a:t>
            </a:r>
            <a:r>
              <a:rPr lang="tr-TR" sz="1800"/>
              <a:t> phase, where the system requirements compiled in the first stage are reviewed, </a:t>
            </a:r>
            <a:endParaRPr sz="1800"/>
          </a:p>
          <a:p>
            <a:pPr marL="0" lvl="0" indent="0" algn="ctr" rtl="0">
              <a:lnSpc>
                <a:spcPct val="100000"/>
              </a:lnSpc>
              <a:spcBef>
                <a:spcPts val="0"/>
              </a:spcBef>
              <a:spcAft>
                <a:spcPts val="0"/>
              </a:spcAft>
              <a:buSzPts val="1400"/>
              <a:buNone/>
            </a:pPr>
            <a:r>
              <a:rPr lang="tr-TR" sz="1800"/>
              <a:t>a picture of the entire system is revealed.</a:t>
            </a:r>
            <a:endParaRPr sz="1800"/>
          </a:p>
          <a:p>
            <a:pPr marL="0" marR="38100" lvl="0" indent="0" algn="ctr" rtl="0">
              <a:lnSpc>
                <a:spcPct val="128571"/>
              </a:lnSpc>
              <a:spcBef>
                <a:spcPts val="0"/>
              </a:spcBef>
              <a:spcAft>
                <a:spcPts val="0"/>
              </a:spcAft>
              <a:buClr>
                <a:schemeClr val="dk1"/>
              </a:buClr>
              <a:buSzPts val="1100"/>
              <a:buFont typeface="Arial"/>
              <a:buNone/>
            </a:pPr>
            <a:r>
              <a:rPr lang="tr-TR" sz="1800"/>
              <a:t>In this stage, hardware and system properties are determined and general system architecture is defined.</a:t>
            </a:r>
            <a:endParaRPr sz="1800"/>
          </a:p>
          <a:p>
            <a:pPr marL="0" lvl="0" indent="0" algn="ctr" rtl="0">
              <a:lnSpc>
                <a:spcPct val="100000"/>
              </a:lnSpc>
              <a:spcBef>
                <a:spcPts val="0"/>
              </a:spcBef>
              <a:spcAft>
                <a:spcPts val="0"/>
              </a:spcAft>
              <a:buClr>
                <a:schemeClr val="dk1"/>
              </a:buClr>
              <a:buSzPts val="1100"/>
              <a:buFont typeface="Arial"/>
              <a:buNone/>
            </a:pPr>
            <a:r>
              <a:rPr lang="tr-TR" sz="1800"/>
              <a:t>Which software language will be used and which platforms will be chosen are determined on the basis of the </a:t>
            </a:r>
            <a:r>
              <a:rPr lang="tr-TR" sz="1800" b="1"/>
              <a:t>SRS </a:t>
            </a:r>
            <a:r>
              <a:rPr lang="tr-TR" sz="1800"/>
              <a:t>document.</a:t>
            </a: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r>
              <a:rPr lang="tr-TR" sz="1800"/>
              <a:t>The output of this stage is Software Design Document </a:t>
            </a:r>
            <a:r>
              <a:rPr lang="tr-TR" sz="1800" b="1"/>
              <a:t>SDD </a:t>
            </a:r>
            <a:r>
              <a:rPr lang="tr-TR" sz="1800"/>
              <a:t>- (Software Design Document)</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solidFill>
                <a:srgbClr val="373A3C"/>
              </a:solidFill>
              <a:highlight>
                <a:srgbClr val="FFFFFF"/>
              </a:high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f701af75ed_1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gf701af75ed_1_5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400"/>
              <a:buFont typeface="Arial"/>
              <a:buNone/>
            </a:pPr>
            <a:r>
              <a:rPr lang="tr-TR" sz="1800" b="1">
                <a:solidFill>
                  <a:srgbClr val="3A3F50"/>
                </a:solidFill>
                <a:highlight>
                  <a:srgbClr val="FFFF00"/>
                </a:highlight>
              </a:rPr>
              <a:t>wakeup service</a:t>
            </a:r>
            <a:endParaRPr sz="1800" b="1">
              <a:solidFill>
                <a:srgbClr val="3A3F50"/>
              </a:solidFill>
              <a:highlight>
                <a:srgbClr val="FFFF00"/>
              </a:highlight>
            </a:endParaRPr>
          </a:p>
          <a:p>
            <a:pPr marL="0" lvl="0" indent="0" algn="l" rtl="0">
              <a:lnSpc>
                <a:spcPct val="100000"/>
              </a:lnSpc>
              <a:spcBef>
                <a:spcPts val="0"/>
              </a:spcBef>
              <a:spcAft>
                <a:spcPts val="0"/>
              </a:spcAft>
              <a:buSzPts val="1400"/>
              <a:buNone/>
            </a:pPr>
            <a:r>
              <a:rPr lang="tr-TR" sz="1800" b="1">
                <a:highlight>
                  <a:srgbClr val="FFFF00"/>
                </a:highlight>
              </a:rPr>
              <a:t>Q</a:t>
            </a:r>
            <a:r>
              <a:rPr lang="tr-TR" sz="1800"/>
              <a:t> is that correct?</a:t>
            </a:r>
            <a:endParaRPr sz="1800"/>
          </a:p>
          <a:p>
            <a:pPr marL="0" lvl="0" indent="0" algn="l" rtl="0">
              <a:lnSpc>
                <a:spcPct val="100000"/>
              </a:lnSpc>
              <a:spcBef>
                <a:spcPts val="0"/>
              </a:spcBef>
              <a:spcAft>
                <a:spcPts val="0"/>
              </a:spcAft>
              <a:buSzPts val="1400"/>
              <a:buNone/>
            </a:pPr>
            <a:r>
              <a:rPr lang="tr-TR" sz="1800"/>
              <a:t>yes</a:t>
            </a:r>
            <a:endParaRPr sz="1800"/>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 This is a </a:t>
            </a:r>
            <a:r>
              <a:rPr lang="tr-TR" b="1"/>
              <a:t>Pear Deck</a:t>
            </a:r>
            <a:r>
              <a:rPr lang="tr-TR"/>
              <a:t> Multiple Choice Slide. Your current options are: A: True, B: False,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f701af75ed_1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gf701af75ed_1_5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tr-TR" sz="1800"/>
              <a:t>In the Implementation phase, the inputs from the design phase are divided into modules to be integrated later and coded.</a:t>
            </a:r>
            <a:endParaRPr sz="1800"/>
          </a:p>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Clr>
                <a:schemeClr val="dk1"/>
              </a:buClr>
              <a:buSzPts val="1100"/>
              <a:buFont typeface="Arial"/>
              <a:buNone/>
            </a:pPr>
            <a:r>
              <a:rPr lang="tr-TR" sz="1800"/>
              <a:t>here, the system is first developed in</a:t>
            </a:r>
            <a:endParaRPr sz="1800"/>
          </a:p>
          <a:p>
            <a:pPr marL="0" lvl="0" indent="0" algn="ctr" rtl="0">
              <a:lnSpc>
                <a:spcPct val="100000"/>
              </a:lnSpc>
              <a:spcBef>
                <a:spcPts val="0"/>
              </a:spcBef>
              <a:spcAft>
                <a:spcPts val="0"/>
              </a:spcAft>
              <a:buClr>
                <a:schemeClr val="dk1"/>
              </a:buClr>
              <a:buSzPts val="1100"/>
              <a:buFont typeface="Arial"/>
              <a:buNone/>
            </a:pPr>
            <a:r>
              <a:rPr lang="tr-TR" sz="1800"/>
              <a:t>small programs called units, which are integrated in the next phase. Each unit is developed and tested for its functionality which is referred to as Unit Testing.</a:t>
            </a:r>
            <a:endParaRPr sz="1800"/>
          </a:p>
          <a:p>
            <a:pPr marL="0" lvl="0" indent="0" algn="ctr"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solidFill>
                <a:srgbClr val="373A3C"/>
              </a:solidFill>
              <a:highlight>
                <a:srgbClr val="FFFFFF"/>
              </a:highlight>
            </a:endParaRPr>
          </a:p>
          <a:p>
            <a:pPr marL="0" lvl="0" indent="0" algn="l" rtl="0">
              <a:lnSpc>
                <a:spcPct val="100000"/>
              </a:lnSpc>
              <a:spcBef>
                <a:spcPts val="0"/>
              </a:spcBef>
              <a:spcAft>
                <a:spcPts val="0"/>
              </a:spcAft>
              <a:buSzPts val="1400"/>
              <a:buNone/>
            </a:pPr>
            <a:endParaRPr sz="1800">
              <a:solidFill>
                <a:srgbClr val="373A3C"/>
              </a:solidFill>
              <a:highlight>
                <a:srgbClr val="FFFFFF"/>
              </a:highlight>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f701af75ed_1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7" name="Google Shape;627;gf701af75ed_1_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Clr>
                <a:schemeClr val="dk1"/>
              </a:buClr>
              <a:buSzPts val="1100"/>
              <a:buFont typeface="Arial"/>
              <a:buNone/>
            </a:pPr>
            <a:r>
              <a:rPr lang="tr-TR" sz="1800"/>
              <a:t>Any flaws and deficiencies are checked for the next stage in the </a:t>
            </a:r>
            <a:r>
              <a:rPr lang="tr-TR" sz="1800" b="1"/>
              <a:t>integration and testing</a:t>
            </a:r>
            <a:r>
              <a:rPr lang="tr-TR" sz="1800"/>
              <a:t> of the whole system.</a:t>
            </a:r>
            <a:endParaRPr sz="1800"/>
          </a:p>
          <a:p>
            <a:pPr marL="0" lvl="0" indent="0" algn="l"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SzPts val="1400"/>
              <a:buNone/>
            </a:pPr>
            <a:r>
              <a:rPr lang="tr-TR" sz="1800"/>
              <a:t>If there are bugs,errors any fails in the system, incompatibility or conflicts between modules, they are fixed and the software leaves the development process and becomes production.</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solidFill>
                <a:srgbClr val="373A3C"/>
              </a:solidFill>
              <a:highlight>
                <a:srgbClr val="FFFFFF"/>
              </a:highlight>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f701af75ed_1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gf701af75ed_1_5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ctr" rtl="0">
              <a:lnSpc>
                <a:spcPct val="128571"/>
              </a:lnSpc>
              <a:spcBef>
                <a:spcPts val="0"/>
              </a:spcBef>
              <a:spcAft>
                <a:spcPts val="0"/>
              </a:spcAft>
              <a:buClr>
                <a:schemeClr val="dk1"/>
              </a:buClr>
              <a:buSzPts val="1100"/>
              <a:buFont typeface="Arial"/>
              <a:buNone/>
            </a:pPr>
            <a:r>
              <a:rPr lang="tr-TR" sz="1800"/>
              <a:t>Once the functional and non functional testing is done I mean after the all tests are completed, the final product is installed in the customer environment or released to the market.</a:t>
            </a:r>
            <a:endParaRPr sz="1800"/>
          </a:p>
          <a:p>
            <a:pPr marL="0" marR="38100" lvl="0" indent="0" algn="ctr" rtl="0">
              <a:lnSpc>
                <a:spcPct val="128571"/>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SzPts val="1400"/>
              <a:buNone/>
            </a:pPr>
            <a:endParaRPr sz="1800">
              <a:solidFill>
                <a:srgbClr val="373A3C"/>
              </a:solidFill>
              <a:highlight>
                <a:srgbClr val="FFFFFF"/>
              </a:highlight>
            </a:endParaRPr>
          </a:p>
          <a:p>
            <a:pPr marL="0" lvl="0" indent="0" algn="l" rtl="0">
              <a:lnSpc>
                <a:spcPct val="100000"/>
              </a:lnSpc>
              <a:spcBef>
                <a:spcPts val="0"/>
              </a:spcBef>
              <a:spcAft>
                <a:spcPts val="0"/>
              </a:spcAft>
              <a:buSzPts val="1400"/>
              <a:buNone/>
            </a:pPr>
            <a:endParaRPr sz="1800">
              <a:solidFill>
                <a:srgbClr val="373A3C"/>
              </a:solidFill>
              <a:highlight>
                <a:srgbClr val="FFFFFF"/>
              </a:highlight>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f701af75ed_1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gf701af75ed_1_5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tr-TR" sz="1800"/>
              <a:t>However, the process has not yet ended with the delivery of the software to the customer.</a:t>
            </a:r>
            <a:endParaRPr sz="1800"/>
          </a:p>
          <a:p>
            <a:pPr marL="0" lvl="0" indent="0" algn="ctr" rtl="0">
              <a:lnSpc>
                <a:spcPct val="100000"/>
              </a:lnSpc>
              <a:spcBef>
                <a:spcPts val="0"/>
              </a:spcBef>
              <a:spcAft>
                <a:spcPts val="0"/>
              </a:spcAft>
              <a:buSzPts val="1400"/>
              <a:buNone/>
            </a:pPr>
            <a:endParaRPr sz="1800"/>
          </a:p>
          <a:p>
            <a:pPr marL="0" marR="38100" lvl="0" indent="0" algn="ctr" rtl="0">
              <a:lnSpc>
                <a:spcPct val="128571"/>
              </a:lnSpc>
              <a:spcBef>
                <a:spcPts val="0"/>
              </a:spcBef>
              <a:spcAft>
                <a:spcPts val="0"/>
              </a:spcAft>
              <a:buClr>
                <a:schemeClr val="dk1"/>
              </a:buClr>
              <a:buSzPts val="1100"/>
              <a:buFont typeface="Arial"/>
              <a:buNone/>
            </a:pPr>
            <a:r>
              <a:rPr lang="tr-TR" sz="1800"/>
              <a:t>Following the delivery, unforeseen problems may arise in the environments where the software is running.</a:t>
            </a:r>
            <a:endParaRPr sz="1800"/>
          </a:p>
          <a:p>
            <a:pPr marL="0" lvl="0" indent="0" algn="l" rtl="0">
              <a:lnSpc>
                <a:spcPct val="100000"/>
              </a:lnSpc>
              <a:spcBef>
                <a:spcPts val="0"/>
              </a:spcBef>
              <a:spcAft>
                <a:spcPts val="0"/>
              </a:spcAft>
              <a:buSzPts val="1400"/>
              <a:buNone/>
            </a:pPr>
            <a:endParaRPr sz="1800">
              <a:solidFill>
                <a:srgbClr val="373A3C"/>
              </a:solidFill>
              <a:highlight>
                <a:srgbClr val="FFFFFF"/>
              </a:highlight>
            </a:endParaRPr>
          </a:p>
          <a:p>
            <a:pPr marL="0" lvl="0" indent="0" algn="l" rtl="0">
              <a:lnSpc>
                <a:spcPct val="100000"/>
              </a:lnSpc>
              <a:spcBef>
                <a:spcPts val="0"/>
              </a:spcBef>
              <a:spcAft>
                <a:spcPts val="0"/>
              </a:spcAft>
              <a:buSzPts val="1400"/>
              <a:buNone/>
            </a:pPr>
            <a:endParaRPr sz="1800">
              <a:solidFill>
                <a:srgbClr val="373A3C"/>
              </a:solidFill>
              <a:highlight>
                <a:srgbClr val="FFFFFF"/>
              </a:highlight>
            </a:endParaRPr>
          </a:p>
          <a:p>
            <a:pPr marL="0" lvl="0" indent="0" algn="l" rtl="0">
              <a:lnSpc>
                <a:spcPct val="100000"/>
              </a:lnSpc>
              <a:spcBef>
                <a:spcPts val="0"/>
              </a:spcBef>
              <a:spcAft>
                <a:spcPts val="0"/>
              </a:spcAft>
              <a:buSzPts val="1400"/>
              <a:buNone/>
            </a:pPr>
            <a:endParaRPr sz="1800">
              <a:solidFill>
                <a:srgbClr val="373A3C"/>
              </a:solidFill>
              <a:highlight>
                <a:srgbClr val="FFFFFF"/>
              </a:highligh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f701af75ed_1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f701af75ed_1_5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tr-TR" sz="1800">
                <a:highlight>
                  <a:srgbClr val="F8F9FA"/>
                </a:highlight>
              </a:rPr>
              <a:t>To fix these problems, patches are made and integrated into the system.</a:t>
            </a:r>
            <a:endParaRPr sz="1800">
              <a:highlight>
                <a:srgbClr val="F8F9FA"/>
              </a:highlight>
            </a:endParaRPr>
          </a:p>
          <a:p>
            <a:pPr marL="0" lvl="0" indent="0" algn="ctr" rtl="0">
              <a:lnSpc>
                <a:spcPct val="100000"/>
              </a:lnSpc>
              <a:spcBef>
                <a:spcPts val="0"/>
              </a:spcBef>
              <a:spcAft>
                <a:spcPts val="0"/>
              </a:spcAft>
              <a:buSzPts val="1400"/>
              <a:buNone/>
            </a:pPr>
            <a:endParaRPr sz="1800">
              <a:highlight>
                <a:srgbClr val="F8F9FA"/>
              </a:highlight>
            </a:endParaRPr>
          </a:p>
          <a:p>
            <a:pPr marL="0" lvl="0" indent="0" algn="ctr" rtl="0">
              <a:lnSpc>
                <a:spcPct val="100000"/>
              </a:lnSpc>
              <a:spcBef>
                <a:spcPts val="0"/>
              </a:spcBef>
              <a:spcAft>
                <a:spcPts val="0"/>
              </a:spcAft>
              <a:buSzPts val="1400"/>
              <a:buNone/>
            </a:pPr>
            <a:r>
              <a:rPr lang="tr-TR" sz="1800">
                <a:highlight>
                  <a:srgbClr val="F8F9FA"/>
                </a:highlight>
              </a:rPr>
              <a:t>Also at this stage, additional versions can be published to improve the product.</a:t>
            </a:r>
            <a:endParaRPr sz="1800">
              <a:highlight>
                <a:srgbClr val="F8F9FA"/>
              </a:highlight>
            </a:endParaRPr>
          </a:p>
          <a:p>
            <a:pPr marL="0" lvl="0" indent="0" algn="ctr" rtl="0">
              <a:lnSpc>
                <a:spcPct val="100000"/>
              </a:lnSpc>
              <a:spcBef>
                <a:spcPts val="0"/>
              </a:spcBef>
              <a:spcAft>
                <a:spcPts val="0"/>
              </a:spcAft>
              <a:buSzPts val="1400"/>
              <a:buNone/>
            </a:pPr>
            <a:endParaRPr sz="1800">
              <a:highlight>
                <a:srgbClr val="F8F9FA"/>
              </a:highlight>
            </a:endParaRPr>
          </a:p>
          <a:p>
            <a:pPr marL="0" marR="38100" lvl="0" indent="0" algn="ctr" rtl="0">
              <a:lnSpc>
                <a:spcPct val="128571"/>
              </a:lnSpc>
              <a:spcBef>
                <a:spcPts val="0"/>
              </a:spcBef>
              <a:spcAft>
                <a:spcPts val="0"/>
              </a:spcAft>
              <a:buClr>
                <a:schemeClr val="dk1"/>
              </a:buClr>
              <a:buSzPts val="1100"/>
              <a:buFont typeface="Arial"/>
              <a:buNone/>
            </a:pPr>
            <a:r>
              <a:rPr lang="tr-TR" sz="1800">
                <a:highlight>
                  <a:srgbClr val="F8F9FA"/>
                </a:highlight>
              </a:rPr>
              <a:t>Such improvements and enhancements are carried out in the customer environment.</a:t>
            </a:r>
            <a:endParaRPr sz="1800">
              <a:highlight>
                <a:srgbClr val="F8F9FA"/>
              </a:highlight>
            </a:endParaRPr>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f701af75ed_1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gf701af75ed_1_5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tr-TR" sz="1800">
                <a:solidFill>
                  <a:srgbClr val="373A3C"/>
                </a:solidFill>
                <a:highlight>
                  <a:srgbClr val="FFFFFF"/>
                </a:highlight>
              </a:rPr>
              <a:t>Every </a:t>
            </a:r>
            <a:r>
              <a:rPr lang="tr-TR" sz="1800">
                <a:solidFill>
                  <a:srgbClr val="373A3C"/>
                </a:solidFill>
                <a:highlight>
                  <a:schemeClr val="lt1"/>
                </a:highlight>
              </a:rPr>
              <a:t>developed </a:t>
            </a:r>
            <a:r>
              <a:rPr lang="tr-TR" sz="1800">
                <a:solidFill>
                  <a:srgbClr val="373A3C"/>
                </a:solidFill>
                <a:highlight>
                  <a:srgbClr val="FFFFFF"/>
                </a:highlight>
              </a:rPr>
              <a:t>software is different and needs an suitable SDLC approach. </a:t>
            </a:r>
            <a:endParaRPr sz="1800">
              <a:solidFill>
                <a:srgbClr val="373A3C"/>
              </a:solidFill>
              <a:highlight>
                <a:srgbClr val="FFFFFF"/>
              </a:highlight>
            </a:endParaRPr>
          </a:p>
          <a:p>
            <a:pPr marL="0" lvl="0" indent="0" algn="ctr" rtl="0">
              <a:lnSpc>
                <a:spcPct val="100000"/>
              </a:lnSpc>
              <a:spcBef>
                <a:spcPts val="0"/>
              </a:spcBef>
              <a:spcAft>
                <a:spcPts val="0"/>
              </a:spcAft>
              <a:buClr>
                <a:schemeClr val="dk1"/>
              </a:buClr>
              <a:buSzPts val="1100"/>
              <a:buFont typeface="Arial"/>
              <a:buNone/>
            </a:pPr>
            <a:endParaRPr sz="1800">
              <a:solidFill>
                <a:srgbClr val="373A3C"/>
              </a:solidFill>
              <a:highlight>
                <a:srgbClr val="FFFFFF"/>
              </a:highlight>
            </a:endParaRPr>
          </a:p>
          <a:p>
            <a:pPr marL="0" lvl="0" indent="0" algn="ctr" rtl="0">
              <a:lnSpc>
                <a:spcPct val="100000"/>
              </a:lnSpc>
              <a:spcBef>
                <a:spcPts val="0"/>
              </a:spcBef>
              <a:spcAft>
                <a:spcPts val="0"/>
              </a:spcAft>
              <a:buClr>
                <a:schemeClr val="dk1"/>
              </a:buClr>
              <a:buSzPts val="1100"/>
              <a:buFont typeface="Arial"/>
              <a:buNone/>
            </a:pPr>
            <a:endParaRPr sz="1800">
              <a:solidFill>
                <a:srgbClr val="373A3C"/>
              </a:solidFill>
              <a:highlight>
                <a:srgbClr val="FFFFFF"/>
              </a:highlight>
            </a:endParaRPr>
          </a:p>
          <a:p>
            <a:pPr marL="0" lvl="0" indent="0" algn="ctr" rtl="0">
              <a:lnSpc>
                <a:spcPct val="100000"/>
              </a:lnSpc>
              <a:spcBef>
                <a:spcPts val="0"/>
              </a:spcBef>
              <a:spcAft>
                <a:spcPts val="0"/>
              </a:spcAft>
              <a:buClr>
                <a:schemeClr val="dk1"/>
              </a:buClr>
              <a:buSzPts val="1100"/>
              <a:buFont typeface="Arial"/>
              <a:buNone/>
            </a:pPr>
            <a:r>
              <a:rPr lang="tr-TR" sz="1800">
                <a:solidFill>
                  <a:srgbClr val="373A3C"/>
                </a:solidFill>
                <a:highlight>
                  <a:srgbClr val="FFFFFF"/>
                </a:highlight>
              </a:rPr>
              <a:t>So  where the Waterfall model can be used effectively.</a:t>
            </a:r>
            <a:endParaRPr sz="1800">
              <a:solidFill>
                <a:srgbClr val="373A3C"/>
              </a:solidFill>
              <a:highlight>
                <a:srgbClr val="FFFFFF"/>
              </a:highlight>
            </a:endParaRPr>
          </a:p>
          <a:p>
            <a:pPr marL="0" lvl="0" indent="0" algn="ctr" rtl="0">
              <a:lnSpc>
                <a:spcPct val="100000"/>
              </a:lnSpc>
              <a:spcBef>
                <a:spcPts val="0"/>
              </a:spcBef>
              <a:spcAft>
                <a:spcPts val="0"/>
              </a:spcAft>
              <a:buClr>
                <a:schemeClr val="dk1"/>
              </a:buClr>
              <a:buSzPts val="1100"/>
              <a:buFont typeface="Arial"/>
              <a:buNone/>
            </a:pPr>
            <a:endParaRPr sz="1800">
              <a:solidFill>
                <a:srgbClr val="373A3C"/>
              </a:solidFill>
              <a:highlight>
                <a:srgbClr val="FFFFFF"/>
              </a:highlight>
            </a:endParaRPr>
          </a:p>
          <a:p>
            <a:pPr marL="457200" lvl="0" indent="-342900" algn="ctr" rtl="0">
              <a:lnSpc>
                <a:spcPct val="100000"/>
              </a:lnSpc>
              <a:spcBef>
                <a:spcPts val="0"/>
              </a:spcBef>
              <a:spcAft>
                <a:spcPts val="0"/>
              </a:spcAft>
              <a:buClr>
                <a:srgbClr val="373A3C"/>
              </a:buClr>
              <a:buSzPts val="1800"/>
              <a:buChar char="●"/>
            </a:pPr>
            <a:r>
              <a:rPr lang="tr-TR" sz="1800">
                <a:solidFill>
                  <a:srgbClr val="373A3C"/>
                </a:solidFill>
                <a:highlight>
                  <a:srgbClr val="FFFFFF"/>
                </a:highlight>
              </a:rPr>
              <a:t>If the  Requirements are very well documented, </a:t>
            </a:r>
            <a:endParaRPr sz="1800">
              <a:solidFill>
                <a:srgbClr val="373A3C"/>
              </a:solidFill>
              <a:highlight>
                <a:srgbClr val="FFFFFF"/>
              </a:highlight>
            </a:endParaRPr>
          </a:p>
          <a:p>
            <a:pPr marL="457200" lvl="0" indent="0" algn="ctr" rtl="0">
              <a:lnSpc>
                <a:spcPct val="100000"/>
              </a:lnSpc>
              <a:spcBef>
                <a:spcPts val="0"/>
              </a:spcBef>
              <a:spcAft>
                <a:spcPts val="0"/>
              </a:spcAft>
              <a:buNone/>
            </a:pPr>
            <a:r>
              <a:rPr lang="tr-TR" sz="1800">
                <a:solidFill>
                  <a:srgbClr val="373A3C"/>
                </a:solidFill>
                <a:highlight>
                  <a:srgbClr val="FFFFFF"/>
                </a:highlight>
              </a:rPr>
              <a:t>clear and fixed  you can use waterfall</a:t>
            </a:r>
            <a:endParaRPr sz="1800">
              <a:solidFill>
                <a:srgbClr val="373A3C"/>
              </a:solidFill>
              <a:highlight>
                <a:srgbClr val="FFFFFF"/>
              </a:highlight>
            </a:endParaRPr>
          </a:p>
          <a:p>
            <a:pPr marL="0" lvl="0" indent="0" algn="l" rtl="0">
              <a:lnSpc>
                <a:spcPct val="100000"/>
              </a:lnSpc>
              <a:spcBef>
                <a:spcPts val="0"/>
              </a:spcBef>
              <a:spcAft>
                <a:spcPts val="0"/>
              </a:spcAft>
              <a:buNone/>
            </a:pPr>
            <a:endParaRPr sz="1800">
              <a:solidFill>
                <a:srgbClr val="373A3C"/>
              </a:solidFill>
              <a:highlight>
                <a:srgbClr val="FFFFFF"/>
              </a:highlight>
            </a:endParaRPr>
          </a:p>
          <a:p>
            <a:pPr marL="457200" lvl="0" indent="0" algn="ctr" rtl="0">
              <a:lnSpc>
                <a:spcPct val="100000"/>
              </a:lnSpc>
              <a:spcBef>
                <a:spcPts val="0"/>
              </a:spcBef>
              <a:spcAft>
                <a:spcPts val="0"/>
              </a:spcAft>
              <a:buSzPts val="1400"/>
              <a:buNone/>
            </a:pPr>
            <a:endParaRPr sz="1800">
              <a:solidFill>
                <a:srgbClr val="373A3C"/>
              </a:solidFill>
              <a:highlight>
                <a:srgbClr val="FFFFFF"/>
              </a:highlight>
            </a:endParaRPr>
          </a:p>
          <a:p>
            <a:pPr marL="457200" lvl="0" indent="-342900" algn="ctr" rtl="0">
              <a:lnSpc>
                <a:spcPct val="100000"/>
              </a:lnSpc>
              <a:spcBef>
                <a:spcPts val="0"/>
              </a:spcBef>
              <a:spcAft>
                <a:spcPts val="0"/>
              </a:spcAft>
              <a:buClr>
                <a:srgbClr val="373A3C"/>
              </a:buClr>
              <a:buSzPts val="1800"/>
              <a:buChar char="●"/>
            </a:pPr>
            <a:r>
              <a:rPr lang="tr-TR" sz="1800">
                <a:solidFill>
                  <a:srgbClr val="373A3C"/>
                </a:solidFill>
                <a:highlight>
                  <a:srgbClr val="FFFFFF"/>
                </a:highlight>
              </a:rPr>
              <a:t>In cases where there are no ambiguous requirements,</a:t>
            </a:r>
            <a:endParaRPr sz="1800">
              <a:solidFill>
                <a:srgbClr val="373A3C"/>
              </a:solidFill>
              <a:highlight>
                <a:srgbClr val="FFFFFF"/>
              </a:highlight>
            </a:endParaRPr>
          </a:p>
          <a:p>
            <a:pPr marL="0" lvl="0" indent="0" algn="l" rtl="0">
              <a:lnSpc>
                <a:spcPct val="100000"/>
              </a:lnSpc>
              <a:spcBef>
                <a:spcPts val="0"/>
              </a:spcBef>
              <a:spcAft>
                <a:spcPts val="0"/>
              </a:spcAft>
              <a:buNone/>
            </a:pPr>
            <a:endParaRPr sz="1800">
              <a:solidFill>
                <a:srgbClr val="373A3C"/>
              </a:solidFill>
              <a:highlight>
                <a:schemeClr val="lt1"/>
              </a:highlight>
            </a:endParaRPr>
          </a:p>
          <a:p>
            <a:pPr marL="914400" lvl="0" indent="0" algn="ctr" rtl="0">
              <a:lnSpc>
                <a:spcPct val="100000"/>
              </a:lnSpc>
              <a:spcBef>
                <a:spcPts val="0"/>
              </a:spcBef>
              <a:spcAft>
                <a:spcPts val="0"/>
              </a:spcAft>
              <a:buSzPts val="1400"/>
              <a:buNone/>
            </a:pPr>
            <a:endParaRPr sz="1800">
              <a:solidFill>
                <a:srgbClr val="373A3C"/>
              </a:solidFill>
              <a:highlight>
                <a:schemeClr val="lt1"/>
              </a:highlight>
            </a:endParaRPr>
          </a:p>
          <a:p>
            <a:pPr marL="457200" lvl="0" indent="-342900" algn="ctr" rtl="0">
              <a:lnSpc>
                <a:spcPct val="100000"/>
              </a:lnSpc>
              <a:spcBef>
                <a:spcPts val="0"/>
              </a:spcBef>
              <a:spcAft>
                <a:spcPts val="0"/>
              </a:spcAft>
              <a:buClr>
                <a:srgbClr val="373A3C"/>
              </a:buClr>
              <a:buSzPts val="1800"/>
              <a:buChar char="●"/>
            </a:pPr>
            <a:r>
              <a:rPr lang="tr-TR" sz="1800">
                <a:solidFill>
                  <a:srgbClr val="373A3C"/>
                </a:solidFill>
                <a:highlight>
                  <a:schemeClr val="lt1"/>
                </a:highlight>
              </a:rPr>
              <a:t>and when the projects are generally short</a:t>
            </a:r>
            <a:endParaRPr sz="1800">
              <a:solidFill>
                <a:srgbClr val="373A3C"/>
              </a:solidFill>
              <a:highlight>
                <a:schemeClr val="lt1"/>
              </a:highlight>
            </a:endParaRPr>
          </a:p>
          <a:p>
            <a:pPr marL="457200" lvl="0" indent="0" algn="ctr" rtl="0">
              <a:lnSpc>
                <a:spcPct val="100000"/>
              </a:lnSpc>
              <a:spcBef>
                <a:spcPts val="0"/>
              </a:spcBef>
              <a:spcAft>
                <a:spcPts val="0"/>
              </a:spcAft>
              <a:buNone/>
            </a:pPr>
            <a:endParaRPr sz="1800">
              <a:solidFill>
                <a:srgbClr val="373A3C"/>
              </a:solidFill>
              <a:highlight>
                <a:schemeClr val="lt1"/>
              </a:highlight>
            </a:endParaRPr>
          </a:p>
          <a:p>
            <a:pPr marL="0" lvl="0" indent="0" algn="l" rtl="0">
              <a:lnSpc>
                <a:spcPct val="100000"/>
              </a:lnSpc>
              <a:spcBef>
                <a:spcPts val="0"/>
              </a:spcBef>
              <a:spcAft>
                <a:spcPts val="0"/>
              </a:spcAft>
              <a:buSzPts val="1400"/>
              <a:buNone/>
            </a:pPr>
            <a:endParaRPr sz="1800">
              <a:solidFill>
                <a:srgbClr val="373A3C"/>
              </a:solidFill>
              <a:highlight>
                <a:schemeClr val="lt1"/>
              </a:highlight>
            </a:endParaRPr>
          </a:p>
          <a:p>
            <a:pPr marL="0" lvl="0" indent="0" algn="l" rtl="0">
              <a:lnSpc>
                <a:spcPct val="100000"/>
              </a:lnSpc>
              <a:spcBef>
                <a:spcPts val="0"/>
              </a:spcBef>
              <a:spcAft>
                <a:spcPts val="0"/>
              </a:spcAft>
              <a:buSzPts val="1400"/>
              <a:buNone/>
            </a:pPr>
            <a:endParaRPr sz="1800">
              <a:solidFill>
                <a:srgbClr val="373A3C"/>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f701af75ed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gf701af75ed_1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sz="1800"/>
              <a:t>You see the topics we are gonna discuss on the screen.</a:t>
            </a:r>
            <a:endParaRPr sz="1800"/>
          </a:p>
          <a:p>
            <a:pPr marL="0" lvl="0" indent="0" algn="l" rtl="0">
              <a:lnSpc>
                <a:spcPct val="100000"/>
              </a:lnSpc>
              <a:spcBef>
                <a:spcPts val="0"/>
              </a:spcBef>
              <a:spcAft>
                <a:spcPts val="0"/>
              </a:spcAft>
              <a:buClr>
                <a:schemeClr val="dk1"/>
              </a:buClr>
              <a:buSzPts val="1100"/>
              <a:buFont typeface="Arial"/>
              <a:buNone/>
            </a:pPr>
            <a:r>
              <a:rPr lang="tr-TR" sz="1800"/>
              <a:t>Today; We will enter with the subject of what is SDLC</a:t>
            </a:r>
            <a:endParaRPr sz="1800"/>
          </a:p>
          <a:p>
            <a:pPr marL="0" lvl="0" indent="0" algn="l" rtl="0">
              <a:lnSpc>
                <a:spcPct val="100000"/>
              </a:lnSpc>
              <a:spcBef>
                <a:spcPts val="0"/>
              </a:spcBef>
              <a:spcAft>
                <a:spcPts val="0"/>
              </a:spcAft>
              <a:buSzPts val="1100"/>
              <a:buNone/>
            </a:pPr>
            <a:r>
              <a:rPr lang="tr-TR" sz="1800"/>
              <a:t>Then we are gonna see the phases of SDLC.</a:t>
            </a:r>
            <a:endParaRPr sz="1800"/>
          </a:p>
          <a:p>
            <a:pPr marL="0" lvl="0" indent="0" algn="l" rtl="0">
              <a:lnSpc>
                <a:spcPct val="100000"/>
              </a:lnSpc>
              <a:spcBef>
                <a:spcPts val="0"/>
              </a:spcBef>
              <a:spcAft>
                <a:spcPts val="0"/>
              </a:spcAft>
              <a:buSzPts val="1100"/>
              <a:buNone/>
            </a:pPr>
            <a:r>
              <a:rPr lang="tr-TR" sz="1800"/>
              <a:t>We will touch on SDLC models that develop in the light of different perspectives and innovations.</a:t>
            </a:r>
            <a:endParaRPr sz="1600" i="1"/>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Under this SDLC title, we will only see the traditional  model, which we call the waterfall model. </a:t>
            </a: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f701af75ed_1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 name="Google Shape;666;gf701af75ed_1_5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tr-TR" sz="1800">
                <a:solidFill>
                  <a:srgbClr val="002060"/>
                </a:solidFill>
                <a:highlight>
                  <a:schemeClr val="lt1"/>
                </a:highlight>
              </a:rPr>
              <a:t>Now I want to mention the  advantages of the Waterfall Model:</a:t>
            </a:r>
            <a:endParaRPr sz="1800">
              <a:solidFill>
                <a:srgbClr val="002060"/>
              </a:solidFill>
              <a:highlight>
                <a:schemeClr val="lt1"/>
              </a:highlight>
            </a:endParaRPr>
          </a:p>
          <a:p>
            <a:pPr marL="0" lvl="0" indent="0" algn="ctr" rtl="0">
              <a:lnSpc>
                <a:spcPct val="115000"/>
              </a:lnSpc>
              <a:spcBef>
                <a:spcPts val="1200"/>
              </a:spcBef>
              <a:spcAft>
                <a:spcPts val="0"/>
              </a:spcAft>
              <a:buSzPts val="1400"/>
              <a:buNone/>
            </a:pPr>
            <a:endParaRPr sz="1800">
              <a:solidFill>
                <a:srgbClr val="002060"/>
              </a:solidFill>
              <a:highlight>
                <a:schemeClr val="lt1"/>
              </a:highlight>
            </a:endParaRPr>
          </a:p>
          <a:p>
            <a:pPr marL="0" lvl="0" indent="0" algn="ctr" rtl="0">
              <a:lnSpc>
                <a:spcPct val="115000"/>
              </a:lnSpc>
              <a:spcBef>
                <a:spcPts val="1200"/>
              </a:spcBef>
              <a:spcAft>
                <a:spcPts val="0"/>
              </a:spcAft>
              <a:buClr>
                <a:schemeClr val="dk1"/>
              </a:buClr>
              <a:buSzPts val="1100"/>
              <a:buFont typeface="Arial"/>
              <a:buNone/>
            </a:pPr>
            <a:r>
              <a:rPr lang="tr-TR" sz="1800" b="1" u="sng">
                <a:solidFill>
                  <a:srgbClr val="002060"/>
                </a:solidFill>
                <a:highlight>
                  <a:srgbClr val="FF0000"/>
                </a:highlight>
              </a:rPr>
              <a:t>Lets make it simple</a:t>
            </a:r>
            <a:endParaRPr sz="1800" b="1" u="sng">
              <a:solidFill>
                <a:srgbClr val="002060"/>
              </a:solidFill>
              <a:highlight>
                <a:srgbClr val="FF0000"/>
              </a:highlight>
            </a:endParaRPr>
          </a:p>
          <a:p>
            <a:pPr marL="457200" lvl="0" indent="-320675" algn="just" rtl="0">
              <a:lnSpc>
                <a:spcPct val="115000"/>
              </a:lnSpc>
              <a:spcBef>
                <a:spcPts val="1200"/>
              </a:spcBef>
              <a:spcAft>
                <a:spcPts val="0"/>
              </a:spcAft>
              <a:buClr>
                <a:srgbClr val="002060"/>
              </a:buClr>
              <a:buSzPts val="1450"/>
              <a:buChar char="●"/>
            </a:pPr>
            <a:r>
              <a:rPr lang="tr-TR" sz="1450">
                <a:solidFill>
                  <a:srgbClr val="002060"/>
                </a:solidFill>
                <a:highlight>
                  <a:srgbClr val="FF0000"/>
                </a:highlight>
              </a:rPr>
              <a:t>Easy and simple to use and understand.</a:t>
            </a:r>
            <a:endParaRPr sz="1450">
              <a:solidFill>
                <a:srgbClr val="002060"/>
              </a:solidFill>
              <a:highlight>
                <a:srgbClr val="FF0000"/>
              </a:highlight>
            </a:endParaRPr>
          </a:p>
          <a:p>
            <a:pPr marL="457200" lvl="0" indent="-320675" algn="just" rtl="0">
              <a:lnSpc>
                <a:spcPct val="115000"/>
              </a:lnSpc>
              <a:spcBef>
                <a:spcPts val="0"/>
              </a:spcBef>
              <a:spcAft>
                <a:spcPts val="0"/>
              </a:spcAft>
              <a:buClr>
                <a:srgbClr val="002060"/>
              </a:buClr>
              <a:buSzPts val="1450"/>
              <a:buChar char="●"/>
            </a:pPr>
            <a:r>
              <a:rPr lang="tr-TR" sz="1450">
                <a:solidFill>
                  <a:srgbClr val="002060"/>
                </a:solidFill>
                <a:highlight>
                  <a:srgbClr val="FF0000"/>
                </a:highlight>
              </a:rPr>
              <a:t>Easy to manage</a:t>
            </a:r>
            <a:endParaRPr sz="1450">
              <a:solidFill>
                <a:srgbClr val="002060"/>
              </a:solidFill>
              <a:highlight>
                <a:srgbClr val="FF0000"/>
              </a:highlight>
            </a:endParaRPr>
          </a:p>
          <a:p>
            <a:pPr marL="457200" lvl="0" indent="-320675" algn="just" rtl="0">
              <a:lnSpc>
                <a:spcPct val="115000"/>
              </a:lnSpc>
              <a:spcBef>
                <a:spcPts val="0"/>
              </a:spcBef>
              <a:spcAft>
                <a:spcPts val="0"/>
              </a:spcAft>
              <a:buClr>
                <a:srgbClr val="002060"/>
              </a:buClr>
              <a:buSzPts val="1450"/>
              <a:buChar char="●"/>
            </a:pPr>
            <a:r>
              <a:rPr lang="tr-TR" sz="1450">
                <a:solidFill>
                  <a:srgbClr val="002060"/>
                </a:solidFill>
                <a:highlight>
                  <a:srgbClr val="FF0000"/>
                </a:highlight>
              </a:rPr>
              <a:t>Phases clearly defined.</a:t>
            </a:r>
            <a:endParaRPr sz="1450">
              <a:solidFill>
                <a:srgbClr val="002060"/>
              </a:solidFill>
              <a:highlight>
                <a:srgbClr val="FF0000"/>
              </a:highlight>
            </a:endParaRPr>
          </a:p>
          <a:p>
            <a:pPr marL="0" lvl="0" indent="0" algn="l" rtl="0">
              <a:lnSpc>
                <a:spcPct val="100000"/>
              </a:lnSpc>
              <a:spcBef>
                <a:spcPts val="0"/>
              </a:spcBef>
              <a:spcAft>
                <a:spcPts val="0"/>
              </a:spcAft>
              <a:buSzPts val="1400"/>
              <a:buNone/>
            </a:pPr>
            <a:endParaRPr sz="1800">
              <a:highlight>
                <a:srgbClr val="FF0000"/>
              </a:highlight>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f701af75ed_1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f701af75ed_1_5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Clr>
                <a:schemeClr val="dk1"/>
              </a:buClr>
              <a:buSzPts val="1400"/>
              <a:buFont typeface="Arial"/>
              <a:buNone/>
            </a:pPr>
            <a:r>
              <a:rPr lang="tr-TR" sz="1800">
                <a:solidFill>
                  <a:srgbClr val="002060"/>
                </a:solidFill>
                <a:highlight>
                  <a:schemeClr val="lt1"/>
                </a:highlight>
              </a:rPr>
              <a:t>It is easy and simple to use and understand.</a:t>
            </a:r>
            <a:endParaRPr sz="1800">
              <a:solidFill>
                <a:srgbClr val="002060"/>
              </a:solidFill>
              <a:highlight>
                <a:schemeClr val="lt1"/>
              </a:highlight>
            </a:endParaRPr>
          </a:p>
          <a:p>
            <a:pPr marL="0" lvl="0" indent="0" algn="ctr" rtl="0">
              <a:lnSpc>
                <a:spcPct val="115000"/>
              </a:lnSpc>
              <a:spcBef>
                <a:spcPts val="1200"/>
              </a:spcBef>
              <a:spcAft>
                <a:spcPts val="0"/>
              </a:spcAft>
              <a:buClr>
                <a:schemeClr val="dk1"/>
              </a:buClr>
              <a:buSzPts val="1400"/>
              <a:buFont typeface="Arial"/>
              <a:buNone/>
            </a:pPr>
            <a:r>
              <a:rPr lang="tr-TR" sz="1800">
                <a:solidFill>
                  <a:srgbClr val="002060"/>
                </a:solidFill>
                <a:highlight>
                  <a:schemeClr val="lt1"/>
                </a:highlight>
              </a:rPr>
              <a:t>Model management is easy. For each phase there is a specific output and a review process.</a:t>
            </a:r>
            <a:endParaRPr sz="1800">
              <a:solidFill>
                <a:srgbClr val="002060"/>
              </a:solidFill>
              <a:highlight>
                <a:schemeClr val="lt1"/>
              </a:highlight>
            </a:endParaRPr>
          </a:p>
          <a:p>
            <a:pPr marL="0" lvl="0" indent="0" algn="ctr" rtl="0">
              <a:lnSpc>
                <a:spcPct val="115000"/>
              </a:lnSpc>
              <a:spcBef>
                <a:spcPts val="1200"/>
              </a:spcBef>
              <a:spcAft>
                <a:spcPts val="0"/>
              </a:spcAft>
              <a:buClr>
                <a:schemeClr val="dk1"/>
              </a:buClr>
              <a:buSzPts val="1400"/>
              <a:buFont typeface="Arial"/>
              <a:buNone/>
            </a:pPr>
            <a:r>
              <a:rPr lang="tr-TR" sz="1800">
                <a:solidFill>
                  <a:srgbClr val="002060"/>
                </a:solidFill>
                <a:highlight>
                  <a:schemeClr val="lt1"/>
                </a:highlight>
              </a:rPr>
              <a:t>The phases are executed and completed sequentially (one by one).</a:t>
            </a:r>
            <a:endParaRPr sz="1800">
              <a:solidFill>
                <a:srgbClr val="002060"/>
              </a:solidFill>
              <a:highlight>
                <a:schemeClr val="lt1"/>
              </a:highlight>
            </a:endParaRPr>
          </a:p>
          <a:p>
            <a:pPr marL="0" lvl="0" indent="0" algn="ctr" rtl="0">
              <a:lnSpc>
                <a:spcPct val="115000"/>
              </a:lnSpc>
              <a:spcBef>
                <a:spcPts val="1200"/>
              </a:spcBef>
              <a:spcAft>
                <a:spcPts val="0"/>
              </a:spcAft>
              <a:buClr>
                <a:schemeClr val="dk1"/>
              </a:buClr>
              <a:buSzPts val="1400"/>
              <a:buFont typeface="Arial"/>
              <a:buNone/>
            </a:pPr>
            <a:r>
              <a:rPr lang="tr-TR" sz="1800">
                <a:solidFill>
                  <a:srgbClr val="002060"/>
                </a:solidFill>
                <a:highlight>
                  <a:schemeClr val="lt1"/>
                </a:highlight>
              </a:rPr>
              <a:t>It is more suitable for small projects where the requirements are well understood.</a:t>
            </a:r>
            <a:endParaRPr sz="1800">
              <a:solidFill>
                <a:srgbClr val="002060"/>
              </a:solidFill>
              <a:highlight>
                <a:schemeClr val="lt1"/>
              </a:highlight>
            </a:endParaRPr>
          </a:p>
          <a:p>
            <a:pPr marL="0" lvl="0" indent="0" algn="ctr" rtl="0">
              <a:lnSpc>
                <a:spcPct val="115000"/>
              </a:lnSpc>
              <a:spcBef>
                <a:spcPts val="1200"/>
              </a:spcBef>
              <a:spcAft>
                <a:spcPts val="0"/>
              </a:spcAft>
              <a:buSzPts val="1400"/>
              <a:buNone/>
            </a:pPr>
            <a:r>
              <a:rPr lang="tr-TR" sz="1800">
                <a:solidFill>
                  <a:srgbClr val="002060"/>
                </a:solidFill>
                <a:highlight>
                  <a:schemeClr val="lt1"/>
                </a:highlight>
              </a:rPr>
              <a:t>All stages are clearly defined </a:t>
            </a:r>
            <a:endParaRPr sz="1800">
              <a:solidFill>
                <a:srgbClr val="002060"/>
              </a:solidFill>
              <a:highlight>
                <a:schemeClr val="lt1"/>
              </a:highlight>
            </a:endParaRPr>
          </a:p>
          <a:p>
            <a:pPr marL="0" lvl="0" indent="0" algn="l" rtl="0">
              <a:lnSpc>
                <a:spcPct val="115000"/>
              </a:lnSpc>
              <a:spcBef>
                <a:spcPts val="1200"/>
              </a:spcBef>
              <a:spcAft>
                <a:spcPts val="0"/>
              </a:spcAft>
              <a:buClr>
                <a:schemeClr val="dk1"/>
              </a:buClr>
              <a:buSzPts val="1400"/>
              <a:buFont typeface="Arial"/>
              <a:buNone/>
            </a:pPr>
            <a:endParaRPr sz="1800">
              <a:solidFill>
                <a:schemeClr val="dk1"/>
              </a:solidFill>
            </a:endParaRPr>
          </a:p>
          <a:p>
            <a:pPr marL="0" lvl="0" indent="0" algn="ctr" rtl="0">
              <a:lnSpc>
                <a:spcPct val="100000"/>
              </a:lnSpc>
              <a:spcBef>
                <a:spcPts val="0"/>
              </a:spcBef>
              <a:spcAft>
                <a:spcPts val="0"/>
              </a:spcAft>
              <a:buSzPts val="1400"/>
              <a:buNone/>
            </a:pPr>
            <a:r>
              <a:rPr lang="tr-TR" sz="1800">
                <a:solidFill>
                  <a:schemeClr val="dk1"/>
                </a:solidFill>
              </a:rPr>
              <a:t>The process and results are well documented.</a:t>
            </a:r>
            <a:endParaRPr sz="1800">
              <a:solidFill>
                <a:schemeClr val="dk1"/>
              </a:solidFill>
            </a:endParaRPr>
          </a:p>
          <a:p>
            <a:pPr marL="0" lvl="0" indent="0" algn="ctr" rtl="0">
              <a:lnSpc>
                <a:spcPct val="100000"/>
              </a:lnSpc>
              <a:spcBef>
                <a:spcPts val="0"/>
              </a:spcBef>
              <a:spcAft>
                <a:spcPts val="0"/>
              </a:spcAft>
              <a:buSzPts val="1400"/>
              <a:buNone/>
            </a:pPr>
            <a:endParaRPr sz="1800">
              <a:solidFill>
                <a:schemeClr val="dk1"/>
              </a:solidFill>
            </a:endParaRPr>
          </a:p>
          <a:p>
            <a:pPr marL="0" lvl="0" indent="0" algn="ctr" rtl="0">
              <a:lnSpc>
                <a:spcPct val="100000"/>
              </a:lnSpc>
              <a:spcBef>
                <a:spcPts val="0"/>
              </a:spcBef>
              <a:spcAft>
                <a:spcPts val="0"/>
              </a:spcAft>
              <a:buSzPts val="1400"/>
              <a:buNone/>
            </a:pPr>
            <a:r>
              <a:rPr lang="tr-TR" sz="1800">
                <a:solidFill>
                  <a:schemeClr val="dk1"/>
                </a:solidFill>
              </a:rPr>
              <a:t>A deadline can be established for each stage, and the product can progress step-by-step through the stages of the development process model.</a:t>
            </a:r>
            <a:endParaRPr sz="1800">
              <a:solidFill>
                <a:schemeClr val="dk1"/>
              </a:solidFill>
            </a:endParaRPr>
          </a:p>
          <a:p>
            <a:pPr marL="0" lvl="0" indent="0" algn="ctr" rtl="0">
              <a:lnSpc>
                <a:spcPct val="100000"/>
              </a:lnSpc>
              <a:spcBef>
                <a:spcPts val="0"/>
              </a:spcBef>
              <a:spcAft>
                <a:spcPts val="0"/>
              </a:spcAft>
              <a:buSzPts val="1400"/>
              <a:buNone/>
            </a:pPr>
            <a:endParaRPr sz="1800">
              <a:solidFill>
                <a:schemeClr val="dk1"/>
              </a:solidFill>
            </a:endParaRPr>
          </a:p>
          <a:p>
            <a:pPr marL="0" marR="38100" lvl="0" indent="0" algn="ctr" rtl="0">
              <a:lnSpc>
                <a:spcPct val="128571"/>
              </a:lnSpc>
              <a:spcBef>
                <a:spcPts val="0"/>
              </a:spcBef>
              <a:spcAft>
                <a:spcPts val="0"/>
              </a:spcAft>
              <a:buSzPts val="1400"/>
              <a:buNone/>
            </a:pPr>
            <a:r>
              <a:rPr lang="tr-TR" sz="1800">
                <a:solidFill>
                  <a:schemeClr val="dk1"/>
                </a:solidFill>
              </a:rPr>
              <a:t>Yep, these are the advantages of SDLC</a:t>
            </a:r>
            <a:endParaRPr sz="1800">
              <a:solidFill>
                <a:schemeClr val="dk1"/>
              </a:solidFill>
            </a:endParaRPr>
          </a:p>
          <a:p>
            <a:pPr marL="0" lvl="0" indent="0" algn="ctr" rtl="0">
              <a:lnSpc>
                <a:spcPct val="100000"/>
              </a:lnSpc>
              <a:spcBef>
                <a:spcPts val="0"/>
              </a:spcBef>
              <a:spcAft>
                <a:spcPts val="0"/>
              </a:spcAft>
              <a:buSzPts val="1400"/>
              <a:buNone/>
            </a:pPr>
            <a:endParaRPr sz="1800">
              <a:solidFill>
                <a:schemeClr val="dk1"/>
              </a:solidFill>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f701af75ed_1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6" name="Google Shape;686;gf701af75ed_1_5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tr-TR" sz="1800" dirty="0" err="1"/>
              <a:t>What</a:t>
            </a:r>
            <a:r>
              <a:rPr lang="tr-TR" sz="1800" dirty="0"/>
              <a:t> </a:t>
            </a:r>
            <a:r>
              <a:rPr lang="tr-TR" sz="1800" dirty="0" err="1"/>
              <a:t>about</a:t>
            </a:r>
            <a:r>
              <a:rPr lang="tr-TR" sz="1800" dirty="0"/>
              <a:t> </a:t>
            </a:r>
            <a:r>
              <a:rPr lang="tr-TR" sz="1800" dirty="0" err="1"/>
              <a:t>the</a:t>
            </a:r>
            <a:r>
              <a:rPr lang="tr-TR" sz="1800" dirty="0"/>
              <a:t> </a:t>
            </a:r>
            <a:r>
              <a:rPr lang="tr-TR" sz="1800" dirty="0" err="1"/>
              <a:t>disadvantages</a:t>
            </a:r>
            <a:r>
              <a:rPr lang="tr-TR" sz="1800" dirty="0"/>
              <a:t> ;</a:t>
            </a:r>
            <a:endParaRPr sz="1800" dirty="0"/>
          </a:p>
          <a:p>
            <a:pPr marL="0" lvl="0" indent="0" algn="ctr" rtl="0">
              <a:lnSpc>
                <a:spcPct val="100000"/>
              </a:lnSpc>
              <a:spcBef>
                <a:spcPts val="0"/>
              </a:spcBef>
              <a:spcAft>
                <a:spcPts val="0"/>
              </a:spcAft>
              <a:buSzPts val="1400"/>
              <a:buNone/>
            </a:pPr>
            <a:endParaRPr sz="1800" dirty="0"/>
          </a:p>
          <a:p>
            <a:pPr marL="0" lvl="0" indent="0" algn="ctr" rtl="0">
              <a:lnSpc>
                <a:spcPct val="100000"/>
              </a:lnSpc>
              <a:spcBef>
                <a:spcPts val="0"/>
              </a:spcBef>
              <a:spcAft>
                <a:spcPts val="0"/>
              </a:spcAft>
              <a:buSzPts val="1400"/>
              <a:buNone/>
            </a:pPr>
            <a:r>
              <a:rPr lang="tr-TR" sz="1800" dirty="0" err="1"/>
              <a:t>The</a:t>
            </a:r>
            <a:r>
              <a:rPr lang="tr-TR" sz="1800" dirty="0"/>
              <a:t> </a:t>
            </a:r>
            <a:r>
              <a:rPr lang="tr-TR" sz="1800" dirty="0" err="1"/>
              <a:t>loss</a:t>
            </a:r>
            <a:r>
              <a:rPr lang="tr-TR" sz="1800" dirty="0"/>
              <a:t> of time </a:t>
            </a:r>
            <a:r>
              <a:rPr lang="tr-TR" sz="1800" dirty="0" err="1"/>
              <a:t>due</a:t>
            </a:r>
            <a:r>
              <a:rPr lang="tr-TR" sz="1800" dirty="0"/>
              <a:t> </a:t>
            </a:r>
            <a:r>
              <a:rPr lang="tr-TR" sz="1800" dirty="0" err="1"/>
              <a:t>to</a:t>
            </a:r>
            <a:r>
              <a:rPr lang="tr-TR" sz="1800" dirty="0"/>
              <a:t> </a:t>
            </a:r>
            <a:r>
              <a:rPr lang="tr-TR" sz="1800" dirty="0" err="1"/>
              <a:t>errors</a:t>
            </a:r>
            <a:r>
              <a:rPr lang="tr-TR" sz="1800" dirty="0"/>
              <a:t> </a:t>
            </a:r>
            <a:r>
              <a:rPr lang="tr-TR" sz="1800" dirty="0" err="1"/>
              <a:t>that</a:t>
            </a:r>
            <a:r>
              <a:rPr lang="tr-TR" sz="1800" dirty="0"/>
              <a:t> </a:t>
            </a:r>
            <a:r>
              <a:rPr lang="tr-TR" sz="1800" dirty="0" err="1"/>
              <a:t>may</a:t>
            </a:r>
            <a:r>
              <a:rPr lang="tr-TR" sz="1800" dirty="0"/>
              <a:t> </a:t>
            </a:r>
            <a:r>
              <a:rPr lang="tr-TR" sz="1800" dirty="0" err="1"/>
              <a:t>occur</a:t>
            </a:r>
            <a:r>
              <a:rPr lang="tr-TR" sz="1800" dirty="0"/>
              <a:t> in </a:t>
            </a:r>
            <a:r>
              <a:rPr lang="tr-TR" sz="1800" dirty="0" err="1"/>
              <a:t>the</a:t>
            </a:r>
            <a:r>
              <a:rPr lang="tr-TR" sz="1800" dirty="0"/>
              <a:t> </a:t>
            </a:r>
            <a:r>
              <a:rPr lang="tr-TR" sz="1800" dirty="0" err="1"/>
              <a:t>upper</a:t>
            </a:r>
            <a:r>
              <a:rPr lang="tr-TR" sz="1800" dirty="0"/>
              <a:t> </a:t>
            </a:r>
            <a:r>
              <a:rPr lang="tr-TR" sz="1800" dirty="0" err="1"/>
              <a:t>phases</a:t>
            </a:r>
            <a:r>
              <a:rPr lang="tr-TR" sz="1800" dirty="0"/>
              <a:t> is </a:t>
            </a:r>
            <a:r>
              <a:rPr lang="tr-TR" sz="1800" dirty="0" err="1"/>
              <a:t>high</a:t>
            </a:r>
            <a:r>
              <a:rPr lang="tr-TR" sz="1800" dirty="0"/>
              <a:t>.</a:t>
            </a:r>
            <a:endParaRPr sz="1800" dirty="0"/>
          </a:p>
          <a:p>
            <a:pPr marL="0" lvl="0" indent="0" algn="l" rtl="0">
              <a:lnSpc>
                <a:spcPct val="100000"/>
              </a:lnSpc>
              <a:spcBef>
                <a:spcPts val="0"/>
              </a:spcBef>
              <a:spcAft>
                <a:spcPts val="0"/>
              </a:spcAft>
              <a:buSzPts val="1400"/>
              <a:buNone/>
            </a:pPr>
            <a:endParaRPr sz="1800" dirty="0"/>
          </a:p>
          <a:p>
            <a:pPr marL="0" lvl="0" indent="0" algn="ctr" rtl="0">
              <a:lnSpc>
                <a:spcPct val="100000"/>
              </a:lnSpc>
              <a:spcBef>
                <a:spcPts val="0"/>
              </a:spcBef>
              <a:spcAft>
                <a:spcPts val="0"/>
              </a:spcAft>
              <a:buSzPts val="1400"/>
              <a:buNone/>
            </a:pPr>
            <a:endParaRPr sz="1800" dirty="0"/>
          </a:p>
          <a:p>
            <a:pPr marL="0" lvl="0" indent="0" algn="ctr" rtl="0">
              <a:lnSpc>
                <a:spcPct val="100000"/>
              </a:lnSpc>
              <a:spcBef>
                <a:spcPts val="0"/>
              </a:spcBef>
              <a:spcAft>
                <a:spcPts val="0"/>
              </a:spcAft>
              <a:buSzPts val="1400"/>
              <a:buNone/>
            </a:pPr>
            <a:r>
              <a:rPr lang="tr-TR" sz="1800" dirty="0" err="1"/>
              <a:t>It</a:t>
            </a:r>
            <a:r>
              <a:rPr lang="tr-TR" sz="1800" dirty="0"/>
              <a:t> is not </a:t>
            </a:r>
            <a:r>
              <a:rPr lang="tr-TR" sz="1800" dirty="0" err="1"/>
              <a:t>suitable</a:t>
            </a:r>
            <a:r>
              <a:rPr lang="tr-TR" sz="1800" dirty="0"/>
              <a:t> </a:t>
            </a:r>
            <a:r>
              <a:rPr lang="tr-TR" sz="1800" dirty="0" err="1"/>
              <a:t>for</a:t>
            </a:r>
            <a:r>
              <a:rPr lang="tr-TR" sz="1800" dirty="0"/>
              <a:t> </a:t>
            </a:r>
            <a:r>
              <a:rPr lang="tr-TR" sz="1800" dirty="0" err="1"/>
              <a:t>projects</a:t>
            </a:r>
            <a:r>
              <a:rPr lang="tr-TR" sz="1800" dirty="0"/>
              <a:t> </a:t>
            </a:r>
            <a:r>
              <a:rPr lang="tr-TR" sz="1800" dirty="0" err="1"/>
              <a:t>where</a:t>
            </a:r>
            <a:r>
              <a:rPr lang="tr-TR" sz="1800" dirty="0"/>
              <a:t> </a:t>
            </a:r>
            <a:r>
              <a:rPr lang="tr-TR" sz="1800" dirty="0" err="1"/>
              <a:t>requirements</a:t>
            </a:r>
            <a:r>
              <a:rPr lang="tr-TR" sz="1800" dirty="0"/>
              <a:t> </a:t>
            </a:r>
            <a:r>
              <a:rPr lang="tr-TR" sz="1800" dirty="0" err="1"/>
              <a:t>are</a:t>
            </a:r>
            <a:r>
              <a:rPr lang="tr-TR" sz="1800" dirty="0"/>
              <a:t> </a:t>
            </a:r>
            <a:r>
              <a:rPr lang="tr-TR" sz="1800" dirty="0" err="1"/>
              <a:t>likely</a:t>
            </a:r>
            <a:r>
              <a:rPr lang="tr-TR" sz="1800" dirty="0"/>
              <a:t> </a:t>
            </a:r>
            <a:r>
              <a:rPr lang="tr-TR" sz="1800" dirty="0" err="1"/>
              <a:t>to</a:t>
            </a:r>
            <a:r>
              <a:rPr lang="tr-TR" sz="1800" dirty="0"/>
              <a:t> </a:t>
            </a:r>
            <a:r>
              <a:rPr lang="tr-TR" sz="1800" dirty="0" err="1"/>
              <a:t>change</a:t>
            </a:r>
            <a:r>
              <a:rPr lang="tr-TR" sz="1800" dirty="0"/>
              <a:t>.</a:t>
            </a:r>
            <a:endParaRPr sz="1800" dirty="0"/>
          </a:p>
          <a:p>
            <a:pPr marL="0" marR="38100" lvl="0" indent="0" algn="l" rtl="0">
              <a:lnSpc>
                <a:spcPct val="128571"/>
              </a:lnSpc>
              <a:spcBef>
                <a:spcPts val="0"/>
              </a:spcBef>
              <a:spcAft>
                <a:spcPts val="0"/>
              </a:spcAft>
              <a:buSzPts val="1400"/>
              <a:buNone/>
            </a:pPr>
            <a:endParaRPr sz="1800" dirty="0"/>
          </a:p>
          <a:p>
            <a:pPr marL="0" marR="38100" lvl="0" indent="0" algn="ctr" rtl="0">
              <a:lnSpc>
                <a:spcPct val="128571"/>
              </a:lnSpc>
              <a:spcBef>
                <a:spcPts val="0"/>
              </a:spcBef>
              <a:spcAft>
                <a:spcPts val="0"/>
              </a:spcAft>
              <a:buSzPts val="1400"/>
              <a:buNone/>
            </a:pPr>
            <a:endParaRPr sz="1800" dirty="0"/>
          </a:p>
          <a:p>
            <a:pPr marL="0" marR="38100" lvl="0" indent="0" algn="ctr" rtl="0">
              <a:lnSpc>
                <a:spcPct val="128571"/>
              </a:lnSpc>
              <a:spcBef>
                <a:spcPts val="0"/>
              </a:spcBef>
              <a:spcAft>
                <a:spcPts val="0"/>
              </a:spcAft>
              <a:buSzPts val="1400"/>
              <a:buNone/>
            </a:pPr>
            <a:r>
              <a:rPr lang="tr-TR" sz="1800" dirty="0" err="1"/>
              <a:t>The</a:t>
            </a:r>
            <a:r>
              <a:rPr lang="tr-TR" sz="1800" dirty="0"/>
              <a:t> </a:t>
            </a:r>
            <a:r>
              <a:rPr lang="tr-TR" sz="1800" dirty="0" err="1"/>
              <a:t>customer</a:t>
            </a:r>
            <a:r>
              <a:rPr lang="tr-TR" sz="1800" dirty="0"/>
              <a:t> </a:t>
            </a:r>
            <a:r>
              <a:rPr lang="tr-TR" sz="1800" dirty="0" err="1"/>
              <a:t>sees</a:t>
            </a:r>
            <a:r>
              <a:rPr lang="tr-TR" sz="1800" dirty="0"/>
              <a:t> </a:t>
            </a:r>
            <a:r>
              <a:rPr lang="tr-TR" sz="1800" dirty="0" err="1"/>
              <a:t>the</a:t>
            </a:r>
            <a:r>
              <a:rPr lang="tr-TR" sz="1800" dirty="0"/>
              <a:t> </a:t>
            </a:r>
            <a:r>
              <a:rPr lang="tr-TR" sz="1800" dirty="0" err="1"/>
              <a:t>product</a:t>
            </a:r>
            <a:r>
              <a:rPr lang="tr-TR" sz="1800" dirty="0"/>
              <a:t> at </a:t>
            </a:r>
            <a:r>
              <a:rPr lang="tr-TR" sz="1800" dirty="0" err="1"/>
              <a:t>the</a:t>
            </a:r>
            <a:r>
              <a:rPr lang="tr-TR" sz="1800" dirty="0"/>
              <a:t> </a:t>
            </a:r>
            <a:r>
              <a:rPr lang="tr-TR" sz="1800" dirty="0" err="1"/>
              <a:t>end</a:t>
            </a:r>
            <a:r>
              <a:rPr lang="tr-TR" sz="1800" dirty="0"/>
              <a:t> </a:t>
            </a:r>
            <a:r>
              <a:rPr lang="tr-TR" sz="1800" dirty="0" err="1"/>
              <a:t>so</a:t>
            </a:r>
            <a:r>
              <a:rPr lang="tr-TR" sz="1800" dirty="0"/>
              <a:t> </a:t>
            </a:r>
            <a:r>
              <a:rPr lang="tr-TR" sz="1800" dirty="0" err="1"/>
              <a:t>there</a:t>
            </a:r>
            <a:r>
              <a:rPr lang="tr-TR" sz="1800" dirty="0"/>
              <a:t> is a risk </a:t>
            </a:r>
            <a:r>
              <a:rPr lang="tr-TR" sz="1800" dirty="0" err="1"/>
              <a:t>that</a:t>
            </a:r>
            <a:r>
              <a:rPr lang="tr-TR" sz="1800" dirty="0"/>
              <a:t> </a:t>
            </a:r>
            <a:r>
              <a:rPr lang="tr-TR" sz="1800" dirty="0" err="1"/>
              <a:t>the</a:t>
            </a:r>
            <a:r>
              <a:rPr lang="tr-TR" sz="1800" dirty="0"/>
              <a:t> software can be </a:t>
            </a:r>
            <a:r>
              <a:rPr lang="tr-TR" sz="1800" dirty="0" err="1"/>
              <a:t>refused</a:t>
            </a:r>
            <a:r>
              <a:rPr lang="tr-TR" sz="1800" dirty="0"/>
              <a:t>.</a:t>
            </a:r>
            <a:endParaRPr sz="1800" dirty="0"/>
          </a:p>
          <a:p>
            <a:pPr marL="0" marR="38100" lvl="0" indent="0" algn="ctr" rtl="0">
              <a:lnSpc>
                <a:spcPct val="128571"/>
              </a:lnSpc>
              <a:spcBef>
                <a:spcPts val="0"/>
              </a:spcBef>
              <a:spcAft>
                <a:spcPts val="0"/>
              </a:spcAft>
              <a:buSzPts val="1400"/>
              <a:buNone/>
            </a:pPr>
            <a:r>
              <a:rPr lang="tr-TR" sz="1800" dirty="0" err="1"/>
              <a:t>so</a:t>
            </a:r>
            <a:r>
              <a:rPr lang="tr-TR" sz="1800" dirty="0"/>
              <a:t> </a:t>
            </a:r>
            <a:r>
              <a:rPr lang="tr-TR" sz="1800" dirty="0" err="1"/>
              <a:t>this</a:t>
            </a:r>
            <a:r>
              <a:rPr lang="tr-TR" sz="1800" dirty="0"/>
              <a:t> </a:t>
            </a:r>
            <a:r>
              <a:rPr lang="tr-TR" sz="1800" dirty="0" err="1"/>
              <a:t>means</a:t>
            </a:r>
            <a:r>
              <a:rPr lang="tr-TR" sz="1800" dirty="0"/>
              <a:t> </a:t>
            </a:r>
            <a:r>
              <a:rPr lang="tr-TR" sz="1450" dirty="0" err="1">
                <a:solidFill>
                  <a:srgbClr val="002060"/>
                </a:solidFill>
                <a:highlight>
                  <a:srgbClr val="FF0000"/>
                </a:highlight>
              </a:rPr>
              <a:t>There</a:t>
            </a:r>
            <a:r>
              <a:rPr lang="tr-TR" sz="1450" dirty="0">
                <a:solidFill>
                  <a:srgbClr val="002060"/>
                </a:solidFill>
                <a:highlight>
                  <a:srgbClr val="FF0000"/>
                </a:highlight>
              </a:rPr>
              <a:t> is a </a:t>
            </a:r>
            <a:r>
              <a:rPr lang="tr-TR" sz="1450" dirty="0" err="1">
                <a:solidFill>
                  <a:srgbClr val="002060"/>
                </a:solidFill>
                <a:highlight>
                  <a:srgbClr val="FF0000"/>
                </a:highlight>
              </a:rPr>
              <a:t>high</a:t>
            </a:r>
            <a:r>
              <a:rPr lang="tr-TR" sz="1450" dirty="0">
                <a:solidFill>
                  <a:srgbClr val="002060"/>
                </a:solidFill>
                <a:highlight>
                  <a:srgbClr val="FF0000"/>
                </a:highlight>
              </a:rPr>
              <a:t> </a:t>
            </a:r>
            <a:r>
              <a:rPr lang="tr-TR" sz="1450" dirty="0" err="1">
                <a:solidFill>
                  <a:srgbClr val="002060"/>
                </a:solidFill>
                <a:highlight>
                  <a:srgbClr val="FF0000"/>
                </a:highlight>
              </a:rPr>
              <a:t>amount</a:t>
            </a:r>
            <a:r>
              <a:rPr lang="tr-TR" sz="1450" dirty="0">
                <a:solidFill>
                  <a:srgbClr val="002060"/>
                </a:solidFill>
                <a:highlight>
                  <a:srgbClr val="FF0000"/>
                </a:highlight>
              </a:rPr>
              <a:t> of risk </a:t>
            </a:r>
            <a:r>
              <a:rPr lang="tr-TR" sz="1450" dirty="0" err="1">
                <a:solidFill>
                  <a:srgbClr val="002060"/>
                </a:solidFill>
                <a:highlight>
                  <a:srgbClr val="FF0000"/>
                </a:highlight>
              </a:rPr>
              <a:t>and</a:t>
            </a:r>
            <a:r>
              <a:rPr lang="tr-TR" sz="1450" dirty="0">
                <a:solidFill>
                  <a:srgbClr val="002060"/>
                </a:solidFill>
                <a:highlight>
                  <a:srgbClr val="FF0000"/>
                </a:highlight>
              </a:rPr>
              <a:t> </a:t>
            </a:r>
            <a:r>
              <a:rPr lang="tr-TR" sz="1450" dirty="0" err="1">
                <a:solidFill>
                  <a:srgbClr val="002060"/>
                </a:solidFill>
                <a:highlight>
                  <a:srgbClr val="FF0000"/>
                </a:highlight>
              </a:rPr>
              <a:t>uncertainty</a:t>
            </a:r>
            <a:r>
              <a:rPr lang="tr-TR" sz="1450" dirty="0">
                <a:solidFill>
                  <a:srgbClr val="002060"/>
                </a:solidFill>
                <a:highlight>
                  <a:srgbClr val="FF0000"/>
                </a:highlight>
              </a:rPr>
              <a:t>.</a:t>
            </a:r>
            <a:endParaRPr sz="1800" dirty="0"/>
          </a:p>
          <a:p>
            <a:pPr marL="0" lvl="0" indent="0" algn="l" rtl="0">
              <a:lnSpc>
                <a:spcPct val="100000"/>
              </a:lnSpc>
              <a:spcBef>
                <a:spcPts val="0"/>
              </a:spcBef>
              <a:spcAft>
                <a:spcPts val="0"/>
              </a:spcAft>
              <a:buSzPts val="1400"/>
              <a:buNone/>
            </a:pPr>
            <a:endParaRPr sz="1800" dirty="0"/>
          </a:p>
          <a:p>
            <a:pPr marL="0" lvl="0" indent="0" algn="ctr" rtl="0">
              <a:lnSpc>
                <a:spcPct val="115000"/>
              </a:lnSpc>
              <a:spcBef>
                <a:spcPts val="1200"/>
              </a:spcBef>
              <a:spcAft>
                <a:spcPts val="0"/>
              </a:spcAft>
              <a:buClr>
                <a:schemeClr val="dk1"/>
              </a:buClr>
              <a:buSzPts val="1100"/>
              <a:buFont typeface="Arial"/>
              <a:buNone/>
            </a:pPr>
            <a:r>
              <a:rPr lang="tr-TR" sz="1800" b="1" u="sng" dirty="0" err="1">
                <a:solidFill>
                  <a:srgbClr val="002060"/>
                </a:solidFill>
                <a:highlight>
                  <a:srgbClr val="FF0000"/>
                </a:highlight>
              </a:rPr>
              <a:t>Lets</a:t>
            </a:r>
            <a:r>
              <a:rPr lang="tr-TR" sz="1800" b="1" u="sng" dirty="0">
                <a:solidFill>
                  <a:srgbClr val="002060"/>
                </a:solidFill>
                <a:highlight>
                  <a:srgbClr val="FF0000"/>
                </a:highlight>
              </a:rPr>
              <a:t> </a:t>
            </a:r>
            <a:r>
              <a:rPr lang="tr-TR" sz="1800" b="1" u="sng" dirty="0" err="1">
                <a:solidFill>
                  <a:srgbClr val="002060"/>
                </a:solidFill>
                <a:highlight>
                  <a:srgbClr val="FF0000"/>
                </a:highlight>
              </a:rPr>
              <a:t>make</a:t>
            </a:r>
            <a:r>
              <a:rPr lang="tr-TR" sz="1800" b="1" u="sng" dirty="0">
                <a:solidFill>
                  <a:srgbClr val="002060"/>
                </a:solidFill>
                <a:highlight>
                  <a:srgbClr val="FF0000"/>
                </a:highlight>
              </a:rPr>
              <a:t> </a:t>
            </a:r>
            <a:r>
              <a:rPr lang="tr-TR" sz="1800" b="1" u="sng" dirty="0" err="1">
                <a:solidFill>
                  <a:srgbClr val="002060"/>
                </a:solidFill>
                <a:highlight>
                  <a:srgbClr val="FF0000"/>
                </a:highlight>
              </a:rPr>
              <a:t>them</a:t>
            </a:r>
            <a:r>
              <a:rPr lang="tr-TR" sz="1800" b="1" u="sng" dirty="0">
                <a:solidFill>
                  <a:srgbClr val="002060"/>
                </a:solidFill>
                <a:highlight>
                  <a:srgbClr val="FF0000"/>
                </a:highlight>
              </a:rPr>
              <a:t> </a:t>
            </a:r>
            <a:r>
              <a:rPr lang="tr-TR" sz="1800" b="1" u="sng" dirty="0" err="1">
                <a:solidFill>
                  <a:srgbClr val="002060"/>
                </a:solidFill>
                <a:highlight>
                  <a:srgbClr val="FF0000"/>
                </a:highlight>
              </a:rPr>
              <a:t>simple</a:t>
            </a:r>
            <a:r>
              <a:rPr lang="tr-TR" sz="1800" b="1" u="sng" dirty="0">
                <a:solidFill>
                  <a:srgbClr val="002060"/>
                </a:solidFill>
                <a:highlight>
                  <a:srgbClr val="FF0000"/>
                </a:highlight>
              </a:rPr>
              <a:t> </a:t>
            </a:r>
            <a:r>
              <a:rPr lang="tr-TR" sz="1800" b="1" u="sng" dirty="0" err="1">
                <a:solidFill>
                  <a:srgbClr val="002060"/>
                </a:solidFill>
                <a:highlight>
                  <a:srgbClr val="FF0000"/>
                </a:highlight>
              </a:rPr>
              <a:t>again</a:t>
            </a:r>
            <a:endParaRPr sz="1800" b="1" u="sng" dirty="0">
              <a:solidFill>
                <a:srgbClr val="002060"/>
              </a:solidFill>
              <a:highlight>
                <a:srgbClr val="FF0000"/>
              </a:highlight>
            </a:endParaRPr>
          </a:p>
          <a:p>
            <a:pPr marL="457200" lvl="0" indent="-320675" algn="just" rtl="0">
              <a:lnSpc>
                <a:spcPct val="115000"/>
              </a:lnSpc>
              <a:spcBef>
                <a:spcPts val="1200"/>
              </a:spcBef>
              <a:spcAft>
                <a:spcPts val="0"/>
              </a:spcAft>
              <a:buClr>
                <a:srgbClr val="002060"/>
              </a:buClr>
              <a:buSzPts val="1450"/>
              <a:buChar char="●"/>
            </a:pPr>
            <a:r>
              <a:rPr lang="tr-TR" sz="1450" dirty="0" err="1">
                <a:solidFill>
                  <a:srgbClr val="002060"/>
                </a:solidFill>
                <a:highlight>
                  <a:srgbClr val="FF0000"/>
                </a:highlight>
              </a:rPr>
              <a:t>the</a:t>
            </a:r>
            <a:r>
              <a:rPr lang="tr-TR" sz="1450" dirty="0">
                <a:solidFill>
                  <a:srgbClr val="002060"/>
                </a:solidFill>
                <a:highlight>
                  <a:srgbClr val="FF0000"/>
                </a:highlight>
              </a:rPr>
              <a:t> </a:t>
            </a:r>
            <a:r>
              <a:rPr lang="tr-TR" sz="1450" dirty="0" err="1">
                <a:solidFill>
                  <a:srgbClr val="002060"/>
                </a:solidFill>
                <a:highlight>
                  <a:srgbClr val="FF0000"/>
                </a:highlight>
              </a:rPr>
              <a:t>upper</a:t>
            </a:r>
            <a:r>
              <a:rPr lang="tr-TR" sz="1450" dirty="0">
                <a:solidFill>
                  <a:srgbClr val="002060"/>
                </a:solidFill>
                <a:highlight>
                  <a:srgbClr val="FF0000"/>
                </a:highlight>
              </a:rPr>
              <a:t> </a:t>
            </a:r>
            <a:r>
              <a:rPr lang="tr-TR" sz="1450" dirty="0" err="1">
                <a:solidFill>
                  <a:srgbClr val="002060"/>
                </a:solidFill>
                <a:highlight>
                  <a:srgbClr val="FF0000"/>
                </a:highlight>
              </a:rPr>
              <a:t>phase</a:t>
            </a:r>
            <a:r>
              <a:rPr lang="tr-TR" sz="1450" dirty="0">
                <a:solidFill>
                  <a:srgbClr val="002060"/>
                </a:solidFill>
                <a:highlight>
                  <a:srgbClr val="FF0000"/>
                </a:highlight>
              </a:rPr>
              <a:t> </a:t>
            </a:r>
            <a:r>
              <a:rPr lang="tr-TR" sz="1450" dirty="0" err="1">
                <a:solidFill>
                  <a:srgbClr val="002060"/>
                </a:solidFill>
                <a:highlight>
                  <a:srgbClr val="FF0000"/>
                </a:highlight>
              </a:rPr>
              <a:t>errors</a:t>
            </a:r>
            <a:r>
              <a:rPr lang="tr-TR" sz="1450" dirty="0">
                <a:solidFill>
                  <a:srgbClr val="002060"/>
                </a:solidFill>
                <a:highlight>
                  <a:srgbClr val="FF0000"/>
                </a:highlight>
              </a:rPr>
              <a:t> is </a:t>
            </a:r>
            <a:r>
              <a:rPr lang="tr-TR" sz="1450" dirty="0" err="1">
                <a:solidFill>
                  <a:srgbClr val="002060"/>
                </a:solidFill>
                <a:highlight>
                  <a:srgbClr val="FF0000"/>
                </a:highlight>
              </a:rPr>
              <a:t>quite</a:t>
            </a:r>
            <a:r>
              <a:rPr lang="tr-TR" sz="1450" dirty="0">
                <a:solidFill>
                  <a:srgbClr val="002060"/>
                </a:solidFill>
                <a:highlight>
                  <a:srgbClr val="FF0000"/>
                </a:highlight>
              </a:rPr>
              <a:t> </a:t>
            </a:r>
            <a:r>
              <a:rPr lang="tr-TR" sz="1450" dirty="0" err="1">
                <a:solidFill>
                  <a:srgbClr val="002060"/>
                </a:solidFill>
                <a:highlight>
                  <a:srgbClr val="FF0000"/>
                </a:highlight>
              </a:rPr>
              <a:t>high</a:t>
            </a:r>
            <a:r>
              <a:rPr lang="tr-TR" sz="1450" dirty="0">
                <a:solidFill>
                  <a:srgbClr val="002060"/>
                </a:solidFill>
                <a:highlight>
                  <a:srgbClr val="FF0000"/>
                </a:highlight>
              </a:rPr>
              <a:t>.</a:t>
            </a:r>
            <a:endParaRPr sz="1450" dirty="0">
              <a:solidFill>
                <a:srgbClr val="002060"/>
              </a:solidFill>
              <a:highlight>
                <a:srgbClr val="FF0000"/>
              </a:highlight>
            </a:endParaRPr>
          </a:p>
          <a:p>
            <a:pPr marL="457200" lvl="0" indent="-320675" algn="just" rtl="0">
              <a:lnSpc>
                <a:spcPct val="115000"/>
              </a:lnSpc>
              <a:spcBef>
                <a:spcPts val="0"/>
              </a:spcBef>
              <a:spcAft>
                <a:spcPts val="0"/>
              </a:spcAft>
              <a:buClr>
                <a:srgbClr val="002060"/>
              </a:buClr>
              <a:buSzPts val="1450"/>
              <a:buChar char="●"/>
            </a:pPr>
            <a:r>
              <a:rPr lang="tr-TR" sz="1450" dirty="0">
                <a:solidFill>
                  <a:srgbClr val="002060"/>
                </a:solidFill>
                <a:highlight>
                  <a:srgbClr val="FF0000"/>
                </a:highlight>
              </a:rPr>
              <a:t>No </a:t>
            </a:r>
            <a:r>
              <a:rPr lang="tr-TR" sz="1450" dirty="0" err="1">
                <a:solidFill>
                  <a:srgbClr val="002060"/>
                </a:solidFill>
                <a:highlight>
                  <a:srgbClr val="FF0000"/>
                </a:highlight>
              </a:rPr>
              <a:t>working</a:t>
            </a:r>
            <a:r>
              <a:rPr lang="tr-TR" sz="1450" dirty="0">
                <a:solidFill>
                  <a:srgbClr val="002060"/>
                </a:solidFill>
                <a:highlight>
                  <a:srgbClr val="FF0000"/>
                </a:highlight>
              </a:rPr>
              <a:t> software is </a:t>
            </a:r>
            <a:r>
              <a:rPr lang="tr-TR" sz="1450" dirty="0" err="1">
                <a:solidFill>
                  <a:srgbClr val="002060"/>
                </a:solidFill>
                <a:highlight>
                  <a:srgbClr val="FF0000"/>
                </a:highlight>
              </a:rPr>
              <a:t>produced</a:t>
            </a:r>
            <a:r>
              <a:rPr lang="tr-TR" sz="1450" dirty="0">
                <a:solidFill>
                  <a:srgbClr val="002060"/>
                </a:solidFill>
                <a:highlight>
                  <a:srgbClr val="FF0000"/>
                </a:highlight>
              </a:rPr>
              <a:t> </a:t>
            </a:r>
            <a:r>
              <a:rPr lang="tr-TR" sz="1450" dirty="0" err="1">
                <a:solidFill>
                  <a:srgbClr val="002060"/>
                </a:solidFill>
                <a:highlight>
                  <a:srgbClr val="FF0000"/>
                </a:highlight>
              </a:rPr>
              <a:t>until</a:t>
            </a:r>
            <a:r>
              <a:rPr lang="tr-TR" sz="1450" dirty="0">
                <a:solidFill>
                  <a:srgbClr val="002060"/>
                </a:solidFill>
                <a:highlight>
                  <a:srgbClr val="FF0000"/>
                </a:highlight>
              </a:rPr>
              <a:t> </a:t>
            </a:r>
            <a:r>
              <a:rPr lang="tr-TR" sz="1450" dirty="0" err="1">
                <a:solidFill>
                  <a:srgbClr val="002060"/>
                </a:solidFill>
                <a:highlight>
                  <a:srgbClr val="FF0000"/>
                </a:highlight>
              </a:rPr>
              <a:t>late</a:t>
            </a:r>
            <a:r>
              <a:rPr lang="tr-TR" sz="1450" dirty="0">
                <a:solidFill>
                  <a:srgbClr val="002060"/>
                </a:solidFill>
                <a:highlight>
                  <a:srgbClr val="FF0000"/>
                </a:highlight>
              </a:rPr>
              <a:t> </a:t>
            </a:r>
            <a:r>
              <a:rPr lang="tr-TR" sz="1450" dirty="0" err="1">
                <a:solidFill>
                  <a:srgbClr val="002060"/>
                </a:solidFill>
                <a:highlight>
                  <a:srgbClr val="FF0000"/>
                </a:highlight>
              </a:rPr>
              <a:t>during</a:t>
            </a:r>
            <a:r>
              <a:rPr lang="tr-TR" sz="1450" dirty="0">
                <a:solidFill>
                  <a:srgbClr val="002060"/>
                </a:solidFill>
                <a:highlight>
                  <a:srgbClr val="FF0000"/>
                </a:highlight>
              </a:rPr>
              <a:t> </a:t>
            </a:r>
            <a:r>
              <a:rPr lang="tr-TR" sz="1450" dirty="0" err="1">
                <a:solidFill>
                  <a:srgbClr val="002060"/>
                </a:solidFill>
                <a:highlight>
                  <a:srgbClr val="FF0000"/>
                </a:highlight>
              </a:rPr>
              <a:t>the</a:t>
            </a:r>
            <a:r>
              <a:rPr lang="tr-TR" sz="1450" dirty="0">
                <a:solidFill>
                  <a:srgbClr val="002060"/>
                </a:solidFill>
                <a:highlight>
                  <a:srgbClr val="FF0000"/>
                </a:highlight>
              </a:rPr>
              <a:t> life </a:t>
            </a:r>
            <a:r>
              <a:rPr lang="tr-TR" sz="1450" dirty="0" err="1">
                <a:solidFill>
                  <a:srgbClr val="002060"/>
                </a:solidFill>
                <a:highlight>
                  <a:srgbClr val="FF0000"/>
                </a:highlight>
              </a:rPr>
              <a:t>cycle</a:t>
            </a:r>
            <a:r>
              <a:rPr lang="tr-TR" sz="1450" dirty="0">
                <a:solidFill>
                  <a:srgbClr val="002060"/>
                </a:solidFill>
                <a:highlight>
                  <a:srgbClr val="FF0000"/>
                </a:highlight>
              </a:rPr>
              <a:t>.</a:t>
            </a:r>
            <a:endParaRPr sz="1450" dirty="0">
              <a:solidFill>
                <a:srgbClr val="002060"/>
              </a:solidFill>
              <a:highlight>
                <a:srgbClr val="FF0000"/>
              </a:highlight>
            </a:endParaRPr>
          </a:p>
          <a:p>
            <a:pPr marL="457200" lvl="0" indent="-320675" algn="just" rtl="0">
              <a:lnSpc>
                <a:spcPct val="115000"/>
              </a:lnSpc>
              <a:spcBef>
                <a:spcPts val="0"/>
              </a:spcBef>
              <a:spcAft>
                <a:spcPts val="0"/>
              </a:spcAft>
              <a:buClr>
                <a:srgbClr val="002060"/>
              </a:buClr>
              <a:buSzPts val="1450"/>
              <a:buChar char="●"/>
            </a:pPr>
            <a:r>
              <a:rPr lang="tr-TR" sz="1450" dirty="0" err="1">
                <a:solidFill>
                  <a:srgbClr val="002060"/>
                </a:solidFill>
                <a:highlight>
                  <a:srgbClr val="FF0000"/>
                </a:highlight>
              </a:rPr>
              <a:t>There</a:t>
            </a:r>
            <a:r>
              <a:rPr lang="tr-TR" sz="1450" dirty="0">
                <a:solidFill>
                  <a:srgbClr val="002060"/>
                </a:solidFill>
                <a:highlight>
                  <a:srgbClr val="FF0000"/>
                </a:highlight>
              </a:rPr>
              <a:t> is a </a:t>
            </a:r>
            <a:r>
              <a:rPr lang="tr-TR" sz="1450" dirty="0" err="1">
                <a:solidFill>
                  <a:srgbClr val="002060"/>
                </a:solidFill>
                <a:highlight>
                  <a:srgbClr val="FF0000"/>
                </a:highlight>
              </a:rPr>
              <a:t>high</a:t>
            </a:r>
            <a:r>
              <a:rPr lang="tr-TR" sz="1450" dirty="0">
                <a:solidFill>
                  <a:srgbClr val="002060"/>
                </a:solidFill>
                <a:highlight>
                  <a:srgbClr val="FF0000"/>
                </a:highlight>
              </a:rPr>
              <a:t> </a:t>
            </a:r>
            <a:r>
              <a:rPr lang="tr-TR" sz="1450" dirty="0" err="1">
                <a:solidFill>
                  <a:srgbClr val="002060"/>
                </a:solidFill>
                <a:highlight>
                  <a:srgbClr val="FF0000"/>
                </a:highlight>
              </a:rPr>
              <a:t>amount</a:t>
            </a:r>
            <a:r>
              <a:rPr lang="tr-TR" sz="1450" dirty="0">
                <a:solidFill>
                  <a:srgbClr val="002060"/>
                </a:solidFill>
                <a:highlight>
                  <a:srgbClr val="FF0000"/>
                </a:highlight>
              </a:rPr>
              <a:t> of risk </a:t>
            </a:r>
            <a:r>
              <a:rPr lang="tr-TR" sz="1450" dirty="0" err="1">
                <a:solidFill>
                  <a:srgbClr val="002060"/>
                </a:solidFill>
                <a:highlight>
                  <a:srgbClr val="FF0000"/>
                </a:highlight>
              </a:rPr>
              <a:t>and</a:t>
            </a:r>
            <a:r>
              <a:rPr lang="tr-TR" sz="1450" dirty="0">
                <a:solidFill>
                  <a:srgbClr val="002060"/>
                </a:solidFill>
                <a:highlight>
                  <a:srgbClr val="FF0000"/>
                </a:highlight>
              </a:rPr>
              <a:t> </a:t>
            </a:r>
            <a:r>
              <a:rPr lang="tr-TR" sz="1450" dirty="0" err="1">
                <a:solidFill>
                  <a:srgbClr val="002060"/>
                </a:solidFill>
                <a:highlight>
                  <a:srgbClr val="FF0000"/>
                </a:highlight>
              </a:rPr>
              <a:t>uncertainty</a:t>
            </a:r>
            <a:r>
              <a:rPr lang="tr-TR" sz="1450" dirty="0">
                <a:solidFill>
                  <a:srgbClr val="002060"/>
                </a:solidFill>
                <a:highlight>
                  <a:srgbClr val="FF0000"/>
                </a:highlight>
              </a:rPr>
              <a:t>.</a:t>
            </a:r>
            <a:endParaRPr sz="1800" dirty="0">
              <a:highlight>
                <a:srgbClr val="FF0000"/>
              </a:highlight>
            </a:endParaRPr>
          </a:p>
          <a:p>
            <a:pPr marL="0" lvl="0" indent="0" algn="l" rtl="0">
              <a:lnSpc>
                <a:spcPct val="100000"/>
              </a:lnSpc>
              <a:spcBef>
                <a:spcPts val="0"/>
              </a:spcBef>
              <a:spcAft>
                <a:spcPts val="0"/>
              </a:spcAft>
              <a:buSzPts val="1400"/>
              <a:buNone/>
            </a:pPr>
            <a:endParaRPr sz="1800" dirty="0">
              <a:highlight>
                <a:srgbClr val="FF0000"/>
              </a:highlight>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f701af75ed_1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6" name="Google Shape;696;gf701af75ed_1_5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Clr>
                <a:schemeClr val="dk1"/>
              </a:buClr>
              <a:buSzPts val="1100"/>
              <a:buFont typeface="Arial"/>
              <a:buNone/>
            </a:pPr>
            <a:r>
              <a:rPr lang="tr-TR" sz="1800">
                <a:highlight>
                  <a:schemeClr val="accent4"/>
                </a:highlight>
              </a:rPr>
              <a:t>Q: What do you think is waterfall a bad model - not suitable for software developing? Not suitable for today?</a:t>
            </a:r>
            <a:endParaRPr sz="1800">
              <a:highlight>
                <a:schemeClr val="accent4"/>
              </a:highlight>
            </a:endParaRPr>
          </a:p>
          <a:p>
            <a:pPr marL="0" lvl="0" indent="0" algn="l" rtl="0">
              <a:lnSpc>
                <a:spcPct val="115000"/>
              </a:lnSpc>
              <a:spcBef>
                <a:spcPts val="0"/>
              </a:spcBef>
              <a:spcAft>
                <a:spcPts val="0"/>
              </a:spcAft>
              <a:buClr>
                <a:schemeClr val="dk1"/>
              </a:buClr>
              <a:buSzPts val="1100"/>
              <a:buFont typeface="Arial"/>
              <a:buNone/>
            </a:pPr>
            <a:endParaRPr sz="1800">
              <a:highlight>
                <a:schemeClr val="accent4"/>
              </a:highlight>
            </a:endParaRPr>
          </a:p>
          <a:p>
            <a:pPr marL="0" lvl="0" indent="0" algn="l" rtl="0">
              <a:lnSpc>
                <a:spcPct val="115000"/>
              </a:lnSpc>
              <a:spcBef>
                <a:spcPts val="0"/>
              </a:spcBef>
              <a:spcAft>
                <a:spcPts val="0"/>
              </a:spcAft>
              <a:buClr>
                <a:schemeClr val="dk1"/>
              </a:buClr>
              <a:buSzPts val="1100"/>
              <a:buFont typeface="Arial"/>
              <a:buNone/>
            </a:pPr>
            <a:r>
              <a:rPr lang="tr-TR" sz="1800"/>
              <a:t>I don’t think it is a bad model. And it can be still usefull today. This is my opinion;  agile is for customer satisfaction. </a:t>
            </a:r>
            <a:endParaRPr sz="1800"/>
          </a:p>
          <a:p>
            <a:pPr marL="0" lvl="0" indent="0" algn="l" rtl="0">
              <a:lnSpc>
                <a:spcPct val="115000"/>
              </a:lnSpc>
              <a:spcBef>
                <a:spcPts val="0"/>
              </a:spcBef>
              <a:spcAft>
                <a:spcPts val="0"/>
              </a:spcAft>
              <a:buClr>
                <a:schemeClr val="dk1"/>
              </a:buClr>
              <a:buSzPts val="1100"/>
              <a:buFont typeface="Arial"/>
              <a:buNone/>
            </a:pPr>
            <a:r>
              <a:rPr lang="tr-TR" sz="1800"/>
              <a:t>and it is very successful to prevent customer rejection of the product at the end of the project. </a:t>
            </a:r>
            <a:endParaRPr sz="1800"/>
          </a:p>
          <a:p>
            <a:pPr marL="0" lvl="0" indent="0" algn="l" rtl="0">
              <a:lnSpc>
                <a:spcPct val="115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Clr>
                <a:schemeClr val="dk1"/>
              </a:buClr>
              <a:buSzPts val="1100"/>
              <a:buFont typeface="Arial"/>
              <a:buNone/>
            </a:pPr>
            <a:r>
              <a:rPr lang="tr-TR" sz="1800"/>
              <a:t>but if you don’t have a customer to be satisfied,  you can use waterfall. </a:t>
            </a:r>
            <a:endParaRPr sz="1800"/>
          </a:p>
          <a:p>
            <a:pPr marL="0" lvl="0" indent="0" algn="l" rtl="0">
              <a:lnSpc>
                <a:spcPct val="115000"/>
              </a:lnSpc>
              <a:spcBef>
                <a:spcPts val="0"/>
              </a:spcBef>
              <a:spcAft>
                <a:spcPts val="0"/>
              </a:spcAft>
              <a:buClr>
                <a:schemeClr val="dk1"/>
              </a:buClr>
              <a:buSzPts val="1100"/>
              <a:buFont typeface="Arial"/>
              <a:buNone/>
            </a:pPr>
            <a:r>
              <a:rPr lang="tr-TR" sz="1800"/>
              <a:t>For example US army had used waterfall until 1990’ and then a modified waterfall model to meet the new needs.</a:t>
            </a:r>
            <a:endParaRPr sz="1800"/>
          </a:p>
          <a:p>
            <a:pPr marL="0" lvl="0" indent="0" algn="l" rtl="0">
              <a:lnSpc>
                <a:spcPct val="115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Clr>
                <a:schemeClr val="dk1"/>
              </a:buClr>
              <a:buSzPts val="1100"/>
              <a:buFont typeface="Arial"/>
              <a:buNone/>
            </a:pPr>
            <a:r>
              <a:rPr lang="tr-TR" sz="1800"/>
              <a:t>NASA is still using waterfall with an incremented way. Every phase is checked and  reviewed we can say implemented twice.</a:t>
            </a:r>
            <a:endParaRPr sz="1800"/>
          </a:p>
          <a:p>
            <a:pPr marL="0" lvl="0" indent="0" algn="l" rtl="0">
              <a:lnSpc>
                <a:spcPct val="115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Clr>
                <a:schemeClr val="dk1"/>
              </a:buClr>
              <a:buSzPts val="1100"/>
              <a:buFont typeface="Arial"/>
              <a:buNone/>
            </a:pPr>
            <a:r>
              <a:rPr lang="tr-TR" sz="1800"/>
              <a:t>Canadian’ railways needed a big railway traffic software  </a:t>
            </a:r>
            <a:r>
              <a:rPr lang="tr-TR" sz="2100">
                <a:solidFill>
                  <a:srgbClr val="202124"/>
                </a:solidFill>
                <a:highlight>
                  <a:srgbClr val="F8F9FA"/>
                </a:highlight>
              </a:rPr>
              <a:t>in 2001. And they used waterfall model for this project because the needs were not changing and documentation was perfect. </a:t>
            </a:r>
            <a:endParaRPr sz="2100">
              <a:solidFill>
                <a:srgbClr val="202124"/>
              </a:solidFill>
              <a:highlight>
                <a:srgbClr val="F8F9FA"/>
              </a:highlight>
            </a:endParaRPr>
          </a:p>
          <a:p>
            <a:pPr marL="0" lvl="0" indent="0" algn="l" rtl="0">
              <a:lnSpc>
                <a:spcPct val="115000"/>
              </a:lnSpc>
              <a:spcBef>
                <a:spcPts val="0"/>
              </a:spcBef>
              <a:spcAft>
                <a:spcPts val="0"/>
              </a:spcAft>
              <a:buClr>
                <a:schemeClr val="dk1"/>
              </a:buClr>
              <a:buSzPts val="1100"/>
              <a:buFont typeface="Arial"/>
              <a:buNone/>
            </a:pPr>
            <a:endParaRPr sz="2100">
              <a:solidFill>
                <a:srgbClr val="202124"/>
              </a:solidFill>
              <a:highlight>
                <a:srgbClr val="F8F9FA"/>
              </a:highlight>
            </a:endParaRPr>
          </a:p>
          <a:p>
            <a:pPr marL="0" lvl="0" indent="0" algn="l" rtl="0">
              <a:lnSpc>
                <a:spcPct val="115000"/>
              </a:lnSpc>
              <a:spcBef>
                <a:spcPts val="0"/>
              </a:spcBef>
              <a:spcAft>
                <a:spcPts val="0"/>
              </a:spcAft>
              <a:buClr>
                <a:schemeClr val="dk1"/>
              </a:buClr>
              <a:buSzPts val="1100"/>
              <a:buFont typeface="Arial"/>
              <a:buNone/>
            </a:pPr>
            <a:r>
              <a:rPr lang="tr-TR" sz="2100">
                <a:solidFill>
                  <a:srgbClr val="202124"/>
                </a:solidFill>
                <a:highlight>
                  <a:srgbClr val="FFFF00"/>
                </a:highlight>
              </a:rPr>
              <a:t>Q: What about SpaceX ? what do you think which Model Spacex is using?  </a:t>
            </a:r>
            <a:endParaRPr sz="2100">
              <a:solidFill>
                <a:srgbClr val="202124"/>
              </a:solidFill>
              <a:highlight>
                <a:srgbClr val="FFFF00"/>
              </a:highlight>
            </a:endParaRPr>
          </a:p>
          <a:p>
            <a:pPr marL="0" lvl="0" indent="0" algn="l" rtl="0">
              <a:lnSpc>
                <a:spcPct val="115000"/>
              </a:lnSpc>
              <a:spcBef>
                <a:spcPts val="0"/>
              </a:spcBef>
              <a:spcAft>
                <a:spcPts val="0"/>
              </a:spcAft>
              <a:buClr>
                <a:schemeClr val="dk1"/>
              </a:buClr>
              <a:buSzPts val="1100"/>
              <a:buFont typeface="Arial"/>
              <a:buNone/>
            </a:pPr>
            <a:r>
              <a:rPr lang="tr-TR" sz="2100">
                <a:solidFill>
                  <a:srgbClr val="202124"/>
                </a:solidFill>
                <a:highlight>
                  <a:srgbClr val="FFFF00"/>
                </a:highlight>
              </a:rPr>
              <a:t>agile</a:t>
            </a:r>
            <a:endParaRPr sz="2100">
              <a:solidFill>
                <a:srgbClr val="202124"/>
              </a:solidFill>
              <a:highlight>
                <a:srgbClr val="FFFF00"/>
              </a:highlight>
            </a:endParaRPr>
          </a:p>
          <a:p>
            <a:pPr marL="0" lvl="0" indent="0" algn="l" rtl="0">
              <a:lnSpc>
                <a:spcPct val="115000"/>
              </a:lnSpc>
              <a:spcBef>
                <a:spcPts val="0"/>
              </a:spcBef>
              <a:spcAft>
                <a:spcPts val="0"/>
              </a:spcAft>
              <a:buClr>
                <a:schemeClr val="dk1"/>
              </a:buClr>
              <a:buSzPts val="1100"/>
              <a:buFont typeface="Arial"/>
              <a:buNone/>
            </a:pPr>
            <a:endParaRPr sz="2100">
              <a:solidFill>
                <a:srgbClr val="202124"/>
              </a:solidFill>
              <a:highlight>
                <a:srgbClr val="F8F9FA"/>
              </a:highlight>
            </a:endParaRPr>
          </a:p>
          <a:p>
            <a:pPr marL="0" lvl="0" indent="0" algn="l" rtl="0">
              <a:lnSpc>
                <a:spcPct val="115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Clr>
                <a:schemeClr val="dk1"/>
              </a:buClr>
              <a:buSzPts val="1100"/>
              <a:buFont typeface="Arial"/>
              <a:buNone/>
            </a:pPr>
            <a:endParaRPr sz="1450">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f701af75ed_1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6" name="Google Shape;706;gf701af75ed_1_5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tr-TR" sz="1800"/>
              <a:t>This is the end of our topics today. Lets summarize todays topic with a short video. </a:t>
            </a: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r>
              <a:rPr lang="tr-TR" sz="1800"/>
              <a:t>This is my own video, </a:t>
            </a:r>
            <a:r>
              <a:rPr lang="tr-TR" sz="1800">
                <a:solidFill>
                  <a:schemeClr val="dk1"/>
                </a:solidFill>
              </a:rPr>
              <a:t>prepared it </a:t>
            </a:r>
            <a:r>
              <a:rPr lang="tr-TR" sz="1800"/>
              <a:t>for SDLC, hope it will help you to understand the SDLC.</a:t>
            </a: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r>
              <a:rPr lang="tr-TR" sz="1800"/>
              <a:t>so If we summarize the Waterfall model briefly.</a:t>
            </a: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r>
              <a:rPr lang="tr-TR" sz="1800"/>
              <a:t>This model is the first project management model used in software development projects.</a:t>
            </a: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r>
              <a:rPr lang="tr-TR" sz="1800"/>
              <a:t>Despite its shortcomings, the software development discipline has emerged with this model and is still usable despite its 50-year history.</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f701af75ed_1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gf701af75ed_1_6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tr-TR" sz="1800"/>
              <a:t>Yes, after this intense information bombardment,</a:t>
            </a:r>
            <a:endParaRPr sz="1800"/>
          </a:p>
          <a:p>
            <a:pPr marL="0" lvl="0" indent="0" algn="ctr" rtl="0">
              <a:lnSpc>
                <a:spcPct val="100000"/>
              </a:lnSpc>
              <a:spcBef>
                <a:spcPts val="0"/>
              </a:spcBef>
              <a:spcAft>
                <a:spcPts val="0"/>
              </a:spcAft>
              <a:buClr>
                <a:schemeClr val="dk1"/>
              </a:buClr>
              <a:buSzPts val="1100"/>
              <a:buFont typeface="Arial"/>
              <a:buNone/>
            </a:pPr>
            <a:r>
              <a:rPr lang="tr-TR" sz="1800"/>
              <a:t> let's get ourselves a little bit with a kahoot.</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r>
              <a:rPr lang="tr-TR" sz="1200">
                <a:solidFill>
                  <a:srgbClr val="202124"/>
                </a:solidFill>
                <a:highlight>
                  <a:srgbClr val="FFFFFF"/>
                </a:highlight>
              </a:rPr>
              <a:t>Rapid Application </a:t>
            </a:r>
            <a:r>
              <a:rPr lang="tr-TR" sz="1200" b="1">
                <a:solidFill>
                  <a:srgbClr val="202124"/>
                </a:solidFill>
                <a:highlight>
                  <a:srgbClr val="FFFFFF"/>
                </a:highlight>
              </a:rPr>
              <a:t>Development</a:t>
            </a:r>
            <a:r>
              <a:rPr lang="tr-TR" sz="1200">
                <a:solidFill>
                  <a:srgbClr val="202124"/>
                </a:solidFill>
                <a:highlight>
                  <a:srgbClr val="FFFFFF"/>
                </a:highlight>
              </a:rPr>
              <a:t> (</a:t>
            </a:r>
            <a:r>
              <a:rPr lang="tr-TR" sz="1200" b="1">
                <a:solidFill>
                  <a:srgbClr val="202124"/>
                </a:solidFill>
                <a:highlight>
                  <a:srgbClr val="FFFFFF"/>
                </a:highlight>
              </a:rPr>
              <a:t>RAD</a:t>
            </a:r>
            <a:r>
              <a:rPr lang="tr-TR" sz="1200">
                <a:solidFill>
                  <a:srgbClr val="202124"/>
                </a:solidFill>
                <a:highlight>
                  <a:srgbClr val="FFFFFF"/>
                </a:highlight>
              </a:rPr>
              <a:t>) is a form of </a:t>
            </a:r>
            <a:r>
              <a:rPr lang="tr-TR" sz="1200" b="1">
                <a:solidFill>
                  <a:srgbClr val="202124"/>
                </a:solidFill>
                <a:highlight>
                  <a:srgbClr val="FFFFFF"/>
                </a:highlight>
              </a:rPr>
              <a:t>agile software development methodology</a:t>
            </a:r>
            <a:r>
              <a:rPr lang="tr-TR" sz="1200">
                <a:solidFill>
                  <a:srgbClr val="202124"/>
                </a:solidFill>
                <a:highlight>
                  <a:srgbClr val="FFFFFF"/>
                </a:highlight>
              </a:rPr>
              <a:t> that prioritizes rapid prototype releases and iterations. Unlike the Waterfall method, </a:t>
            </a:r>
            <a:r>
              <a:rPr lang="tr-TR" sz="1200" b="1">
                <a:solidFill>
                  <a:srgbClr val="202124"/>
                </a:solidFill>
                <a:highlight>
                  <a:srgbClr val="FFFFFF"/>
                </a:highlight>
              </a:rPr>
              <a:t>RAD</a:t>
            </a:r>
            <a:r>
              <a:rPr lang="tr-TR" sz="1200">
                <a:solidFill>
                  <a:srgbClr val="202124"/>
                </a:solidFill>
                <a:highlight>
                  <a:srgbClr val="FFFFFF"/>
                </a:highlight>
              </a:rPr>
              <a:t> emphasizes the use of </a:t>
            </a:r>
            <a:r>
              <a:rPr lang="tr-TR" sz="1200" b="1">
                <a:solidFill>
                  <a:srgbClr val="202124"/>
                </a:solidFill>
                <a:highlight>
                  <a:srgbClr val="FFFFFF"/>
                </a:highlight>
              </a:rPr>
              <a:t>software</a:t>
            </a:r>
            <a:r>
              <a:rPr lang="tr-TR" sz="1200">
                <a:solidFill>
                  <a:srgbClr val="202124"/>
                </a:solidFill>
                <a:highlight>
                  <a:srgbClr val="FFFFFF"/>
                </a:highlight>
              </a:rPr>
              <a:t> and user feedback over strict planning and requirements recording</a:t>
            </a: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f701af75ed_1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gf701af75ed_1_6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f6fd3c73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gf6fd3c73b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f6fd3c73b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3" name="Google Shape;733;gf6fd3c73b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500">
                <a:solidFill>
                  <a:srgbClr val="202124"/>
                </a:solidFill>
                <a:highlight>
                  <a:srgbClr val="F8F9FA"/>
                </a:highlight>
              </a:rPr>
              <a:t>In Iterative model, iterative process starts with a simple implementation of a small set of the software requirements and iteratively enhances the evolving versions until the complete</a:t>
            </a:r>
            <a:endParaRPr sz="15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500">
                <a:solidFill>
                  <a:srgbClr val="202124"/>
                </a:solidFill>
                <a:highlight>
                  <a:srgbClr val="F8F9FA"/>
                </a:highlight>
              </a:rPr>
              <a:t>system is implemented and ready to be deployed.</a:t>
            </a:r>
            <a:endParaRPr sz="15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5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5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f6fd3c73b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0" name="Google Shape;740;gf6fd3c73ba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rgbClr val="3A3F50"/>
              </a:buClr>
              <a:buSzPts val="1100"/>
              <a:buFont typeface="Arial"/>
              <a:buNone/>
            </a:pPr>
            <a:endParaRPr sz="1500">
              <a:solidFill>
                <a:srgbClr val="202124"/>
              </a:solidFill>
              <a:highlight>
                <a:srgbClr val="F8F9FA"/>
              </a:highlight>
            </a:endParaRPr>
          </a:p>
          <a:p>
            <a:pPr marL="0" marR="38100" lvl="0" indent="0" algn="l" rtl="0">
              <a:lnSpc>
                <a:spcPct val="128571"/>
              </a:lnSpc>
              <a:spcBef>
                <a:spcPts val="0"/>
              </a:spcBef>
              <a:spcAft>
                <a:spcPts val="0"/>
              </a:spcAft>
              <a:buClr>
                <a:srgbClr val="3A3F50"/>
              </a:buClr>
              <a:buSzPts val="1100"/>
              <a:buFont typeface="Arial"/>
              <a:buNone/>
            </a:pPr>
            <a:r>
              <a:rPr lang="tr-TR" sz="1500">
                <a:solidFill>
                  <a:srgbClr val="202124"/>
                </a:solidFill>
                <a:highlight>
                  <a:srgbClr val="F8F9FA"/>
                </a:highlight>
              </a:rPr>
              <a:t>An iterative life cycle model does not attempt to start with a full specification of requirements. Instead, development begins by specifying and implementing just part of the software, in order to identify further requirements. </a:t>
            </a:r>
            <a:endParaRPr sz="1500">
              <a:solidFill>
                <a:srgbClr val="202124"/>
              </a:solidFill>
              <a:highlight>
                <a:srgbClr val="F8F9FA"/>
              </a:highlight>
            </a:endParaRPr>
          </a:p>
          <a:p>
            <a:pPr marL="0" marR="38100" lvl="0" indent="0" algn="l" rtl="0">
              <a:lnSpc>
                <a:spcPct val="128571"/>
              </a:lnSpc>
              <a:spcBef>
                <a:spcPts val="0"/>
              </a:spcBef>
              <a:spcAft>
                <a:spcPts val="0"/>
              </a:spcAft>
              <a:buClr>
                <a:srgbClr val="3A3F50"/>
              </a:buClr>
              <a:buSzPts val="1100"/>
              <a:buFont typeface="Arial"/>
              <a:buNone/>
            </a:pPr>
            <a:endParaRPr sz="1500">
              <a:solidFill>
                <a:srgbClr val="202124"/>
              </a:solidFill>
              <a:highlight>
                <a:srgbClr val="F8F9FA"/>
              </a:highlight>
            </a:endParaRPr>
          </a:p>
          <a:p>
            <a:pPr marL="0" marR="38100" lvl="0" indent="0" algn="l" rtl="0">
              <a:lnSpc>
                <a:spcPct val="128571"/>
              </a:lnSpc>
              <a:spcBef>
                <a:spcPts val="0"/>
              </a:spcBef>
              <a:spcAft>
                <a:spcPts val="0"/>
              </a:spcAft>
              <a:buClr>
                <a:srgbClr val="3A3F50"/>
              </a:buClr>
              <a:buSzPts val="1100"/>
              <a:buFont typeface="Arial"/>
              <a:buNone/>
            </a:pPr>
            <a:r>
              <a:rPr lang="tr-TR" sz="1500">
                <a:solidFill>
                  <a:srgbClr val="202124"/>
                </a:solidFill>
                <a:highlight>
                  <a:srgbClr val="F8F9FA"/>
                </a:highlight>
              </a:rPr>
              <a:t>This process is then repeated, producing a new version of the software at the end of each iteration of the model.</a:t>
            </a:r>
            <a:endParaRPr sz="15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5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500">
                <a:solidFill>
                  <a:srgbClr val="202124"/>
                </a:solidFill>
                <a:highlight>
                  <a:srgbClr val="F8F9FA"/>
                </a:highlight>
              </a:rPr>
              <a:t>At each iteration, design modifications are made and new functional</a:t>
            </a:r>
            <a:endParaRPr sz="15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500">
                <a:solidFill>
                  <a:srgbClr val="202124"/>
                </a:solidFill>
                <a:highlight>
                  <a:srgbClr val="F8F9FA"/>
                </a:highlight>
              </a:rPr>
              <a:t>capabilities are added. The basic idea behind this method is to develop a system through repeated cycles (iterative) and in smaller portions at a time (incremental).</a:t>
            </a:r>
            <a:endParaRPr sz="15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500">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sz="1500">
                <a:solidFill>
                  <a:srgbClr val="202124"/>
                </a:solidFill>
                <a:highlight>
                  <a:srgbClr val="F8F9FA"/>
                </a:highlight>
              </a:rPr>
              <a:t>Each subsequent release of the module adds function</a:t>
            </a:r>
            <a:endParaRPr sz="1500">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sz="1500">
                <a:solidFill>
                  <a:srgbClr val="202124"/>
                </a:solidFill>
                <a:highlight>
                  <a:srgbClr val="F8F9FA"/>
                </a:highlight>
              </a:rPr>
              <a:t>to the previous release. The process continues till the complete system is ready as per the requirement.</a:t>
            </a:r>
            <a:endParaRPr sz="15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500">
              <a:solidFill>
                <a:srgbClr val="202124"/>
              </a:solidFill>
              <a:highlight>
                <a:srgbClr val="F8F9FA"/>
              </a:highlight>
            </a:endParaRPr>
          </a:p>
          <a:p>
            <a:pPr marL="0" marR="139700" lvl="0" indent="0" algn="l" rtl="0">
              <a:lnSpc>
                <a:spcPct val="115000"/>
              </a:lnSpc>
              <a:spcBef>
                <a:spcPts val="0"/>
              </a:spcBef>
              <a:spcAft>
                <a:spcPts val="0"/>
              </a:spcAft>
              <a:buClr>
                <a:schemeClr val="dk1"/>
              </a:buClr>
              <a:buSzPts val="1100"/>
              <a:buFont typeface="Arial"/>
              <a:buNone/>
            </a:pPr>
            <a:r>
              <a:rPr lang="tr-TR" sz="2250">
                <a:solidFill>
                  <a:srgbClr val="222222"/>
                </a:solidFill>
              </a:rPr>
              <a:t>Mona Lisa </a:t>
            </a:r>
            <a:r>
              <a:rPr lang="tr-TR" sz="1050">
                <a:solidFill>
                  <a:srgbClr val="70757A"/>
                </a:solidFill>
              </a:rPr>
              <a:t>Painting by Leonardo da Vinci</a:t>
            </a:r>
            <a:endParaRPr sz="1050">
              <a:solidFill>
                <a:srgbClr val="70757A"/>
              </a:solidFill>
            </a:endParaRPr>
          </a:p>
          <a:p>
            <a:pPr marL="0" lvl="0" indent="0" algn="l" rtl="0">
              <a:lnSpc>
                <a:spcPct val="115000"/>
              </a:lnSpc>
              <a:spcBef>
                <a:spcPts val="0"/>
              </a:spcBef>
              <a:spcAft>
                <a:spcPts val="0"/>
              </a:spcAft>
              <a:buClr>
                <a:schemeClr val="dk1"/>
              </a:buClr>
              <a:buSzPts val="1100"/>
              <a:buFont typeface="Arial"/>
              <a:buNone/>
            </a:pPr>
            <a:r>
              <a:rPr lang="tr-TR" sz="1650" b="1">
                <a:solidFill>
                  <a:srgbClr val="202124"/>
                </a:solidFill>
              </a:rPr>
              <a:t>Description </a:t>
            </a:r>
            <a:r>
              <a:rPr lang="tr-TR" sz="1050">
                <a:solidFill>
                  <a:srgbClr val="4D5156"/>
                </a:solidFill>
              </a:rPr>
              <a:t>The Mona Lisa is a half-length portrait painting by Italian artist Leonardo da Vinci. Considered an archetypal masterpiece of the Italian Renaissance, it has been described as "the best known, the most visited, the most written about, the most sung about in 1500 years</a:t>
            </a:r>
            <a:endParaRPr sz="1050">
              <a:solidFill>
                <a:srgbClr val="4D5156"/>
              </a:solidFill>
            </a:endParaRPr>
          </a:p>
          <a:p>
            <a:pPr marL="0" marR="38100" lvl="0" indent="0" algn="l" rtl="0">
              <a:lnSpc>
                <a:spcPct val="128571"/>
              </a:lnSpc>
              <a:spcBef>
                <a:spcPts val="0"/>
              </a:spcBef>
              <a:spcAft>
                <a:spcPts val="0"/>
              </a:spcAft>
              <a:buSzPts val="1400"/>
              <a:buNone/>
            </a:pPr>
            <a:endParaRPr sz="15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5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f701af75ed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gf701af75ed_1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tr-TR" sz="1800"/>
              <a:t>First, let's briefly explain SDLC in general terms.</a:t>
            </a: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f6fd3c73b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9" name="Google Shape;749;gf6fd3c73ba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Like other SDLC models, Iterative and incremental development has some specific applications in the software industry. This model is most often used in the following scenarios:</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Requirements of the complete system are clearly defined and understood.</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Major requirements must be defined; however, some functionalities or requested enhancements may evolve with time.</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A new technology is being used and is being learnt by the development team while working on the project.</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There are some high risk features and goals which may change in the future.</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f6fd3c73b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gf6fd3c73ba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The </a:t>
            </a:r>
            <a:r>
              <a:rPr lang="tr-TR" sz="1800" b="1">
                <a:solidFill>
                  <a:srgbClr val="202124"/>
                </a:solidFill>
                <a:highlight>
                  <a:srgbClr val="F8F9FA"/>
                </a:highlight>
              </a:rPr>
              <a:t>advantage </a:t>
            </a:r>
            <a:r>
              <a:rPr lang="tr-TR" sz="1800">
                <a:solidFill>
                  <a:srgbClr val="202124"/>
                </a:solidFill>
                <a:highlight>
                  <a:srgbClr val="F8F9FA"/>
                </a:highlight>
              </a:rPr>
              <a:t>of this model is that there is a working model of the system at a very early stage of development which makes it easier to find functional or design flaws.</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Finding issues at an early stage of development enables to take corrective measures in a limited budget.</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f6fd3c73b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Google Shape;768;gf6fd3c73b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The </a:t>
            </a:r>
            <a:r>
              <a:rPr lang="tr-TR" sz="1800" b="1">
                <a:solidFill>
                  <a:srgbClr val="202124"/>
                </a:solidFill>
                <a:highlight>
                  <a:srgbClr val="F8F9FA"/>
                </a:highlight>
              </a:rPr>
              <a:t>disadvantage </a:t>
            </a:r>
            <a:r>
              <a:rPr lang="tr-TR" sz="1800">
                <a:solidFill>
                  <a:srgbClr val="202124"/>
                </a:solidFill>
                <a:highlight>
                  <a:srgbClr val="F8F9FA"/>
                </a:highlight>
              </a:rPr>
              <a:t>with this SDLC model is that it is applicable only to large and bulky software development projects. This is because it is hard to break a small software system into further small serviceable increments/modules.</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f6fd3c73ba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9" name="Google Shape;779;gf6fd3c73ba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800"/>
              <a:t>As you can see, although it varies according to the needs, risk management and, accordingly, the cost seems low at the beginning, but it is not easily adaptable to changing situations and is not suitable especially for small projects.</a:t>
            </a:r>
            <a:endParaRPr sz="180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f6fd3c73b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5" name="Google Shape;785;gf6fd3c73ba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f6fd3c73b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gf6fd3c73ba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SzPts val="1400"/>
              <a:buNone/>
            </a:pPr>
            <a:r>
              <a:rPr lang="tr-TR" sz="1800">
                <a:solidFill>
                  <a:srgbClr val="202124"/>
                </a:solidFill>
                <a:highlight>
                  <a:srgbClr val="F8F9FA"/>
                </a:highlight>
              </a:rPr>
              <a:t>Spiral model is a combination of iterative development process model and sequential linear development model like waterfall model with very high emphasis on risk analysis. </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sz="1800">
                <a:solidFill>
                  <a:srgbClr val="202124"/>
                </a:solidFill>
                <a:highlight>
                  <a:srgbClr val="F8F9FA"/>
                </a:highlight>
              </a:rPr>
              <a:t>It allows for incremental releases of the product, or incremental refinement through each iteration around the spiral.</a:t>
            </a:r>
            <a:endParaRPr sz="18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f6fd3c73b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8" name="Google Shape;798;gf6fd3c73ba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Spiral Model is widely used in the software industry as it is in synch with the natural development process of any product for example learning with maturity and also involves minimum risk for the customer as well as the development firms. So where this model can be used ;</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When there is a budget constraint and risk evaluation is important</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For medium to high-risk projects</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Long-term project commitment because of potential changes to economic priorities as the requirements change with time</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Customer is not sure of their requirements which is usually the case</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Requirements are complex and need evaluation to get clarity</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New product line which should be released in phases to get enough customer feedback</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Significant changes are expected in the product during the development cycle</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f6fd3c73b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gf6fd3c73ba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SzPts val="1400"/>
              <a:buNone/>
            </a:pPr>
            <a:endParaRPr sz="21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f6fd3c73b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2" name="Google Shape;812;gf6fd3c73ba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f6fd3c73b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8" name="Google Shape;818;gf6fd3c73ba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The V- model is SDLC model where execution of processes happens in a sequential manner in V-shape. It is also known as Verification and Validation model.</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sz="1800">
                <a:solidFill>
                  <a:srgbClr val="202124"/>
                </a:solidFill>
                <a:highlight>
                  <a:srgbClr val="F8F9FA"/>
                </a:highlight>
              </a:rPr>
              <a:t>V-Model is an extension of the waterfall model and is based on association of a testing phase for each corresponding development stage. This means that for every single phase in the development cycle there is a directly associated testing phase. This is a highly disciplined model and next phase starts only after completion of the previous phase.</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sz="1800">
                <a:solidFill>
                  <a:srgbClr val="202124"/>
                </a:solidFill>
                <a:highlight>
                  <a:srgbClr val="F8F9FA"/>
                </a:highlight>
              </a:rPr>
              <a:t>Under V-Model, the corresponding testing phase of the development phase is planned in parallel. So there are Verification phases on one side of the ‘V’ and Validation phases on the other side. Coding phase joins the two sides of the V-Model.</a:t>
            </a:r>
            <a:endParaRPr sz="18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701af75ed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f701af75ed_1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tr-TR" sz="1800"/>
              <a:t>SDLC is the name given to the process to be followed for a software project. </a:t>
            </a:r>
            <a:endParaRPr sz="1800"/>
          </a:p>
          <a:p>
            <a:pPr marL="0" lvl="0" indent="0" algn="ctr" rtl="0">
              <a:lnSpc>
                <a:spcPct val="100000"/>
              </a:lnSpc>
              <a:spcBef>
                <a:spcPts val="0"/>
              </a:spcBef>
              <a:spcAft>
                <a:spcPts val="0"/>
              </a:spcAft>
              <a:buSzPts val="1400"/>
              <a:buNone/>
            </a:pPr>
            <a:r>
              <a:rPr lang="tr-TR" sz="1800"/>
              <a:t>As we said at the beginning,</a:t>
            </a:r>
            <a:endParaRPr sz="1800"/>
          </a:p>
          <a:p>
            <a:pPr marL="0" lvl="0" indent="0" algn="ctr" rtl="0">
              <a:lnSpc>
                <a:spcPct val="100000"/>
              </a:lnSpc>
              <a:spcBef>
                <a:spcPts val="0"/>
              </a:spcBef>
              <a:spcAft>
                <a:spcPts val="0"/>
              </a:spcAft>
              <a:buSzPts val="1400"/>
              <a:buNone/>
            </a:pPr>
            <a:r>
              <a:rPr lang="tr-TR" sz="1800"/>
              <a:t> the software development life cycle is a path to be followed while developing a software.</a:t>
            </a:r>
            <a:endParaRPr sz="1800"/>
          </a:p>
          <a:p>
            <a:pPr marL="0" lvl="0" indent="0" algn="ctr" rtl="0">
              <a:lnSpc>
                <a:spcPct val="100000"/>
              </a:lnSpc>
              <a:spcBef>
                <a:spcPts val="0"/>
              </a:spcBef>
              <a:spcAft>
                <a:spcPts val="0"/>
              </a:spcAft>
              <a:buSzPts val="1400"/>
              <a:buNone/>
            </a:pPr>
            <a:endParaRPr sz="1800"/>
          </a:p>
          <a:p>
            <a:pPr marL="0" lvl="0" indent="0" algn="ctr" rtl="0">
              <a:lnSpc>
                <a:spcPct val="100000"/>
              </a:lnSpc>
              <a:spcBef>
                <a:spcPts val="0"/>
              </a:spcBef>
              <a:spcAft>
                <a:spcPts val="0"/>
              </a:spcAft>
              <a:buClr>
                <a:schemeClr val="dk1"/>
              </a:buClr>
              <a:buSzPts val="1100"/>
              <a:buFont typeface="Arial"/>
              <a:buNone/>
            </a:pPr>
            <a:r>
              <a:rPr lang="tr-TR" sz="1800"/>
              <a:t>In other words, it is a structured way to create and develop software.</a:t>
            </a:r>
            <a:endParaRPr sz="1800"/>
          </a:p>
          <a:p>
            <a:pPr marL="0" lvl="0" indent="0" algn="ctr" rtl="0">
              <a:lnSpc>
                <a:spcPct val="100000"/>
              </a:lnSpc>
              <a:spcBef>
                <a:spcPts val="0"/>
              </a:spcBef>
              <a:spcAft>
                <a:spcPts val="0"/>
              </a:spcAft>
              <a:buClr>
                <a:schemeClr val="dk1"/>
              </a:buClr>
              <a:buSzPts val="1100"/>
              <a:buFont typeface="Arial"/>
              <a:buNone/>
            </a:pPr>
            <a:r>
              <a:rPr lang="tr-TR" sz="1800"/>
              <a:t>I like this definition most, among others. </a:t>
            </a:r>
            <a:endParaRPr sz="1800"/>
          </a:p>
          <a:p>
            <a:pPr marL="0" lvl="0" indent="0" algn="ctr" rtl="0">
              <a:lnSpc>
                <a:spcPct val="100000"/>
              </a:lnSpc>
              <a:spcBef>
                <a:spcPts val="0"/>
              </a:spcBef>
              <a:spcAft>
                <a:spcPts val="0"/>
              </a:spcAft>
              <a:buClr>
                <a:schemeClr val="dk1"/>
              </a:buClr>
              <a:buSzPts val="1100"/>
              <a:buFont typeface="Arial"/>
              <a:buNone/>
            </a:pPr>
            <a:r>
              <a:rPr lang="tr-TR" sz="1800"/>
              <a:t>SDLC </a:t>
            </a:r>
            <a:r>
              <a:rPr lang="tr-TR" sz="1800">
                <a:solidFill>
                  <a:schemeClr val="dk1"/>
                </a:solidFill>
              </a:rPr>
              <a:t>is a structured way to create and develop software. </a:t>
            </a:r>
            <a:endParaRPr sz="1800">
              <a:solidFill>
                <a:schemeClr val="dk1"/>
              </a:solidFill>
            </a:endParaRPr>
          </a:p>
          <a:p>
            <a:pPr marL="0" lvl="0" indent="0" algn="ctr" rtl="0">
              <a:lnSpc>
                <a:spcPct val="100000"/>
              </a:lnSpc>
              <a:spcBef>
                <a:spcPts val="0"/>
              </a:spcBef>
              <a:spcAft>
                <a:spcPts val="0"/>
              </a:spcAft>
              <a:buClr>
                <a:schemeClr val="dk1"/>
              </a:buClr>
              <a:buSzPts val="1100"/>
              <a:buFont typeface="Arial"/>
              <a:buNone/>
            </a:pPr>
            <a:r>
              <a:rPr lang="tr-TR" sz="1800">
                <a:solidFill>
                  <a:schemeClr val="dk1"/>
                </a:solidFill>
                <a:highlight>
                  <a:schemeClr val="accent5"/>
                </a:highlight>
              </a:rPr>
              <a:t>(copy and paste to classchat)</a:t>
            </a:r>
            <a:endParaRPr sz="1800">
              <a:solidFill>
                <a:schemeClr val="dk1"/>
              </a:solidFill>
              <a:highlight>
                <a:schemeClr val="accent5"/>
              </a:highlight>
            </a:endParaRPr>
          </a:p>
          <a:p>
            <a:pPr marL="0" lvl="0" indent="0" algn="ctr" rtl="0">
              <a:lnSpc>
                <a:spcPct val="100000"/>
              </a:lnSpc>
              <a:spcBef>
                <a:spcPts val="0"/>
              </a:spcBef>
              <a:spcAft>
                <a:spcPts val="0"/>
              </a:spcAft>
              <a:buClr>
                <a:schemeClr val="dk1"/>
              </a:buClr>
              <a:buSzPts val="1100"/>
              <a:buFont typeface="Arial"/>
              <a:buNone/>
            </a:pPr>
            <a:endParaRPr sz="1800">
              <a:solidFill>
                <a:schemeClr val="dk1"/>
              </a:solidFill>
            </a:endParaRPr>
          </a:p>
          <a:p>
            <a:pPr marL="0" lvl="0" indent="0" algn="ctr" rtl="0">
              <a:lnSpc>
                <a:spcPct val="100000"/>
              </a:lnSpc>
              <a:spcBef>
                <a:spcPts val="0"/>
              </a:spcBef>
              <a:spcAft>
                <a:spcPts val="0"/>
              </a:spcAft>
              <a:buClr>
                <a:schemeClr val="dk1"/>
              </a:buClr>
              <a:buSzPts val="1100"/>
              <a:buFont typeface="Arial"/>
              <a:buNone/>
            </a:pPr>
            <a:r>
              <a:rPr lang="tr-TR" sz="1800">
                <a:solidFill>
                  <a:schemeClr val="dk1"/>
                </a:solidFill>
              </a:rPr>
              <a:t>Actually a  software is a product and like all other products a software has a  product management way. </a:t>
            </a:r>
            <a:endParaRPr sz="1800">
              <a:solidFill>
                <a:schemeClr val="dk1"/>
              </a:solidFill>
            </a:endParaRPr>
          </a:p>
          <a:p>
            <a:pPr marL="0" lvl="0" indent="0" algn="ctr" rtl="0">
              <a:lnSpc>
                <a:spcPct val="100000"/>
              </a:lnSpc>
              <a:spcBef>
                <a:spcPts val="0"/>
              </a:spcBef>
              <a:spcAft>
                <a:spcPts val="0"/>
              </a:spcAft>
              <a:buClr>
                <a:schemeClr val="dk1"/>
              </a:buClr>
              <a:buSzPts val="1100"/>
              <a:buFont typeface="Arial"/>
              <a:buNone/>
            </a:pPr>
            <a:r>
              <a:rPr lang="tr-TR" sz="1800">
                <a:solidFill>
                  <a:schemeClr val="dk1"/>
                </a:solidFill>
              </a:rPr>
              <a:t>In IT world this way is called SDLC.</a:t>
            </a:r>
            <a:endParaRPr sz="1800">
              <a:solidFill>
                <a:schemeClr val="dk1"/>
              </a:solidFill>
            </a:endParaRPr>
          </a:p>
          <a:p>
            <a:pPr marL="0" lvl="0" indent="0" algn="ctr" rtl="0">
              <a:lnSpc>
                <a:spcPct val="100000"/>
              </a:lnSpc>
              <a:spcBef>
                <a:spcPts val="0"/>
              </a:spcBef>
              <a:spcAft>
                <a:spcPts val="0"/>
              </a:spcAft>
              <a:buClr>
                <a:schemeClr val="dk1"/>
              </a:buClr>
              <a:buSzPts val="1100"/>
              <a:buFont typeface="Arial"/>
              <a:buNone/>
            </a:pPr>
            <a:r>
              <a:rPr lang="tr-TR" sz="1800"/>
              <a:t>Why is it so important to follow a certain path in this way?</a:t>
            </a: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r>
              <a:rPr lang="tr-TR" sz="1800">
                <a:highlight>
                  <a:schemeClr val="accent4"/>
                </a:highlight>
              </a:rPr>
              <a:t>Q: May I take your opinions ? Lets discuss this: </a:t>
            </a:r>
            <a:r>
              <a:rPr lang="tr-TR" sz="1800">
                <a:solidFill>
                  <a:schemeClr val="dk1"/>
                </a:solidFill>
                <a:highlight>
                  <a:schemeClr val="accent4"/>
                </a:highlight>
              </a:rPr>
              <a:t>Why is it so important</a:t>
            </a:r>
            <a:endParaRPr sz="1800">
              <a:solidFill>
                <a:schemeClr val="dk1"/>
              </a:solidFill>
              <a:highlight>
                <a:schemeClr val="accent4"/>
              </a:highlight>
            </a:endParaRPr>
          </a:p>
          <a:p>
            <a:pPr marL="0" lvl="0" indent="0" algn="ctr" rtl="0">
              <a:lnSpc>
                <a:spcPct val="100000"/>
              </a:lnSpc>
              <a:spcBef>
                <a:spcPts val="0"/>
              </a:spcBef>
              <a:spcAft>
                <a:spcPts val="0"/>
              </a:spcAft>
              <a:buClr>
                <a:schemeClr val="dk1"/>
              </a:buClr>
              <a:buSzPts val="1100"/>
              <a:buFont typeface="Arial"/>
              <a:buNone/>
            </a:pPr>
            <a:r>
              <a:rPr lang="tr-TR" sz="1800">
                <a:solidFill>
                  <a:schemeClr val="dk1"/>
                </a:solidFill>
                <a:highlight>
                  <a:schemeClr val="accent4"/>
                </a:highlight>
              </a:rPr>
              <a:t>You can write the answers in the </a:t>
            </a:r>
            <a:r>
              <a:rPr lang="tr-TR" sz="1800" b="1">
                <a:solidFill>
                  <a:schemeClr val="dk1"/>
                </a:solidFill>
                <a:highlight>
                  <a:schemeClr val="accent4"/>
                </a:highlight>
              </a:rPr>
              <a:t>Class chat.</a:t>
            </a:r>
            <a:endParaRPr sz="1800">
              <a:solidFill>
                <a:schemeClr val="dk1"/>
              </a:solidFill>
              <a:highlight>
                <a:schemeClr val="accent4"/>
              </a:highlight>
            </a:endParaRPr>
          </a:p>
          <a:p>
            <a:pPr marL="0" lvl="0" indent="0" algn="ctr" rtl="0">
              <a:lnSpc>
                <a:spcPct val="100000"/>
              </a:lnSpc>
              <a:spcBef>
                <a:spcPts val="0"/>
              </a:spcBef>
              <a:spcAft>
                <a:spcPts val="0"/>
              </a:spcAft>
              <a:buClr>
                <a:schemeClr val="dk1"/>
              </a:buClr>
              <a:buSzPts val="1100"/>
              <a:buFont typeface="Arial"/>
              <a:buNone/>
            </a:pPr>
            <a:r>
              <a:rPr lang="tr-TR" sz="1800">
                <a:solidFill>
                  <a:schemeClr val="dk1"/>
                </a:solidFill>
              </a:rPr>
              <a:t>Thanks for your answers, let me summarise them;</a:t>
            </a:r>
            <a:endParaRPr sz="1800">
              <a:solidFill>
                <a:schemeClr val="dk1"/>
              </a:solidFill>
            </a:endParaRPr>
          </a:p>
          <a:p>
            <a:pPr marL="0" lvl="0" indent="0" algn="ctr" rtl="0">
              <a:lnSpc>
                <a:spcPct val="100000"/>
              </a:lnSpc>
              <a:spcBef>
                <a:spcPts val="0"/>
              </a:spcBef>
              <a:spcAft>
                <a:spcPts val="0"/>
              </a:spcAft>
              <a:buClr>
                <a:schemeClr val="dk1"/>
              </a:buClr>
              <a:buSzPts val="1100"/>
              <a:buFont typeface="Arial"/>
              <a:buNone/>
            </a:pPr>
            <a:r>
              <a:rPr lang="tr-TR" sz="1800" b="1"/>
              <a:t>1</a:t>
            </a:r>
            <a:r>
              <a:rPr lang="tr-TR" sz="1800"/>
              <a:t>.First of all, it allows us to make planning,</a:t>
            </a:r>
            <a:endParaRPr sz="1800"/>
          </a:p>
          <a:p>
            <a:pPr marL="0" lvl="0" indent="0" algn="ctr" rtl="0">
              <a:lnSpc>
                <a:spcPct val="100000"/>
              </a:lnSpc>
              <a:spcBef>
                <a:spcPts val="0"/>
              </a:spcBef>
              <a:spcAft>
                <a:spcPts val="0"/>
              </a:spcAft>
              <a:buClr>
                <a:schemeClr val="dk1"/>
              </a:buClr>
              <a:buSzPts val="1100"/>
              <a:buFont typeface="Arial"/>
              <a:buNone/>
            </a:pPr>
            <a:r>
              <a:rPr lang="tr-TR" sz="1800"/>
              <a:t> timing</a:t>
            </a:r>
            <a:endParaRPr sz="1800"/>
          </a:p>
          <a:p>
            <a:pPr marL="0" lvl="0" indent="0" algn="ctr" rtl="0">
              <a:lnSpc>
                <a:spcPct val="100000"/>
              </a:lnSpc>
              <a:spcBef>
                <a:spcPts val="0"/>
              </a:spcBef>
              <a:spcAft>
                <a:spcPts val="0"/>
              </a:spcAft>
              <a:buClr>
                <a:schemeClr val="dk1"/>
              </a:buClr>
              <a:buSzPts val="1100"/>
              <a:buFont typeface="Arial"/>
              <a:buNone/>
            </a:pPr>
            <a:r>
              <a:rPr lang="tr-TR" sz="1800"/>
              <a:t> and cost estimation </a:t>
            </a:r>
            <a:endParaRPr sz="1800"/>
          </a:p>
          <a:p>
            <a:pPr marL="0" lvl="0" indent="0" algn="ctr" rtl="0">
              <a:lnSpc>
                <a:spcPct val="100000"/>
              </a:lnSpc>
              <a:spcBef>
                <a:spcPts val="0"/>
              </a:spcBef>
              <a:spcAft>
                <a:spcPts val="0"/>
              </a:spcAft>
              <a:buClr>
                <a:schemeClr val="dk1"/>
              </a:buClr>
              <a:buSzPts val="1100"/>
              <a:buFont typeface="Arial"/>
              <a:buNone/>
            </a:pPr>
            <a:r>
              <a:rPr lang="tr-TR" sz="1800" b="1"/>
              <a:t>2</a:t>
            </a:r>
            <a:r>
              <a:rPr lang="tr-TR" sz="1800"/>
              <a:t>. we can easily controll  the process of the project.</a:t>
            </a:r>
            <a:endParaRPr sz="1800"/>
          </a:p>
          <a:p>
            <a:pPr marL="0" lvl="0" indent="0" algn="ctr" rtl="0">
              <a:lnSpc>
                <a:spcPct val="100000"/>
              </a:lnSpc>
              <a:spcBef>
                <a:spcPts val="0"/>
              </a:spcBef>
              <a:spcAft>
                <a:spcPts val="0"/>
              </a:spcAft>
              <a:buClr>
                <a:schemeClr val="dk1"/>
              </a:buClr>
              <a:buSzPts val="1100"/>
              <a:buFont typeface="Arial"/>
              <a:buNone/>
            </a:pPr>
            <a:r>
              <a:rPr lang="tr-TR" sz="1800" b="1"/>
              <a:t>3</a:t>
            </a:r>
            <a:r>
              <a:rPr lang="tr-TR" sz="1800"/>
              <a:t>. So It makes the development process more organized. Because this is a team work, the team must be well organized.</a:t>
            </a:r>
            <a:endParaRPr sz="1800"/>
          </a:p>
          <a:p>
            <a:pPr marL="0" lvl="0" indent="0" algn="ctr" rtl="0">
              <a:lnSpc>
                <a:spcPct val="100000"/>
              </a:lnSpc>
              <a:spcBef>
                <a:spcPts val="0"/>
              </a:spcBef>
              <a:spcAft>
                <a:spcPts val="0"/>
              </a:spcAft>
              <a:buClr>
                <a:schemeClr val="dk1"/>
              </a:buClr>
              <a:buSzPts val="1100"/>
              <a:buFont typeface="Arial"/>
              <a:buNone/>
            </a:pPr>
            <a:r>
              <a:rPr lang="tr-TR" sz="1800"/>
              <a:t>Here comes the next explanation I like secondly most :)</a:t>
            </a:r>
            <a:endParaRPr sz="1800"/>
          </a:p>
          <a:p>
            <a:pPr marL="0" lvl="0" indent="0" algn="ctr" rtl="0">
              <a:lnSpc>
                <a:spcPct val="100000"/>
              </a:lnSpc>
              <a:spcBef>
                <a:spcPts val="0"/>
              </a:spcBef>
              <a:spcAft>
                <a:spcPts val="0"/>
              </a:spcAft>
              <a:buClr>
                <a:srgbClr val="3A3F50"/>
              </a:buClr>
              <a:buSzPts val="1100"/>
              <a:buFont typeface="Arial"/>
              <a:buNone/>
            </a:pPr>
            <a:r>
              <a:rPr lang="tr-TR" sz="1450" b="1">
                <a:solidFill>
                  <a:srgbClr val="373A3C"/>
                </a:solidFill>
                <a:highlight>
                  <a:srgbClr val="00FF00"/>
                </a:highlight>
              </a:rPr>
              <a:t>The main purpose of SDLC is to produce software</a:t>
            </a:r>
            <a:endParaRPr sz="1450" b="1">
              <a:solidFill>
                <a:srgbClr val="373A3C"/>
              </a:solidFill>
              <a:highlight>
                <a:srgbClr val="00FF00"/>
              </a:highlight>
            </a:endParaRPr>
          </a:p>
          <a:p>
            <a:pPr marL="0" lvl="0" indent="0" algn="ctr" rtl="0">
              <a:lnSpc>
                <a:spcPct val="100000"/>
              </a:lnSpc>
              <a:spcBef>
                <a:spcPts val="0"/>
              </a:spcBef>
              <a:spcAft>
                <a:spcPts val="0"/>
              </a:spcAft>
              <a:buClr>
                <a:srgbClr val="3A3F50"/>
              </a:buClr>
              <a:buSzPts val="1100"/>
              <a:buFont typeface="Arial"/>
              <a:buNone/>
            </a:pPr>
            <a:r>
              <a:rPr lang="tr-TR" sz="1450" b="1">
                <a:solidFill>
                  <a:srgbClr val="373A3C"/>
                </a:solidFill>
                <a:highlight>
                  <a:srgbClr val="00FF00"/>
                </a:highlight>
              </a:rPr>
              <a:t> with the highest quality </a:t>
            </a:r>
            <a:endParaRPr sz="1450" b="1">
              <a:solidFill>
                <a:srgbClr val="373A3C"/>
              </a:solidFill>
              <a:highlight>
                <a:srgbClr val="00FF00"/>
              </a:highlight>
            </a:endParaRPr>
          </a:p>
          <a:p>
            <a:pPr marL="0" lvl="0" indent="0" algn="ctr" rtl="0">
              <a:lnSpc>
                <a:spcPct val="100000"/>
              </a:lnSpc>
              <a:spcBef>
                <a:spcPts val="0"/>
              </a:spcBef>
              <a:spcAft>
                <a:spcPts val="0"/>
              </a:spcAft>
              <a:buClr>
                <a:srgbClr val="3A3F50"/>
              </a:buClr>
              <a:buSzPts val="1100"/>
              <a:buFont typeface="Arial"/>
              <a:buNone/>
            </a:pPr>
            <a:r>
              <a:rPr lang="tr-TR" sz="1450" b="1">
                <a:solidFill>
                  <a:srgbClr val="373A3C"/>
                </a:solidFill>
                <a:highlight>
                  <a:srgbClr val="00FF00"/>
                </a:highlight>
              </a:rPr>
              <a:t>and lowest cost</a:t>
            </a:r>
            <a:endParaRPr sz="1450" b="1">
              <a:solidFill>
                <a:srgbClr val="373A3C"/>
              </a:solidFill>
              <a:highlight>
                <a:srgbClr val="00FF00"/>
              </a:highlight>
            </a:endParaRPr>
          </a:p>
          <a:p>
            <a:pPr marL="0" lvl="0" indent="0" algn="ctr" rtl="0">
              <a:lnSpc>
                <a:spcPct val="100000"/>
              </a:lnSpc>
              <a:spcBef>
                <a:spcPts val="0"/>
              </a:spcBef>
              <a:spcAft>
                <a:spcPts val="0"/>
              </a:spcAft>
              <a:buClr>
                <a:srgbClr val="3A3F50"/>
              </a:buClr>
              <a:buSzPts val="1100"/>
              <a:buFont typeface="Arial"/>
              <a:buNone/>
            </a:pPr>
            <a:r>
              <a:rPr lang="tr-TR" sz="1450" b="1">
                <a:solidFill>
                  <a:srgbClr val="373A3C"/>
                </a:solidFill>
                <a:highlight>
                  <a:srgbClr val="00FF00"/>
                </a:highlight>
              </a:rPr>
              <a:t> in the shortest time.</a:t>
            </a:r>
            <a:endParaRPr sz="1800" b="1">
              <a:solidFill>
                <a:schemeClr val="dk1"/>
              </a:solidFill>
              <a:highlight>
                <a:srgbClr val="00FF00"/>
              </a:highlight>
            </a:endParaRPr>
          </a:p>
          <a:p>
            <a:pPr marL="0" lvl="0" indent="0" algn="ctr" rtl="0">
              <a:lnSpc>
                <a:spcPct val="100000"/>
              </a:lnSpc>
              <a:spcBef>
                <a:spcPts val="0"/>
              </a:spcBef>
              <a:spcAft>
                <a:spcPts val="0"/>
              </a:spcAft>
              <a:buClr>
                <a:schemeClr val="dk1"/>
              </a:buClr>
              <a:buSzPts val="1100"/>
              <a:buFont typeface="Arial"/>
              <a:buNone/>
            </a:pPr>
            <a:endParaRPr sz="1800" b="1">
              <a:highlight>
                <a:srgbClr val="00FF00"/>
              </a:highlight>
            </a:endParaRPr>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f6fd3c73ba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5" name="Google Shape;825;gf6fd3c73ba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SzPts val="1400"/>
              <a:buNone/>
            </a:pPr>
            <a:r>
              <a:rPr lang="tr-TR" sz="1800">
                <a:solidFill>
                  <a:srgbClr val="202124"/>
                </a:solidFill>
                <a:highlight>
                  <a:srgbClr val="F8F9FA"/>
                </a:highlight>
              </a:rPr>
              <a:t>V- Model application is almost same as waterfall model, as both the models are of sequential type. Requirements have to be very clear before the project starts, because it is usually expensive to go back and make changes. This model is used in the </a:t>
            </a:r>
            <a:r>
              <a:rPr lang="tr-TR" sz="1800" b="1">
                <a:solidFill>
                  <a:srgbClr val="202124"/>
                </a:solidFill>
                <a:highlight>
                  <a:srgbClr val="F8F9FA"/>
                </a:highlight>
              </a:rPr>
              <a:t>medical </a:t>
            </a:r>
            <a:r>
              <a:rPr lang="tr-TR" sz="1800">
                <a:solidFill>
                  <a:srgbClr val="202124"/>
                </a:solidFill>
                <a:highlight>
                  <a:srgbClr val="F8F9FA"/>
                </a:highlight>
              </a:rPr>
              <a:t>development field mostly, as it is strictly disciplined domain. </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where can we use the V-Model:</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Requirements are well defined, clearly documented and fixed.</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Product definition is stable.</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Technology is not dynamic and is well understood by the project team.</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There are no ambiguous or undefined requirements</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The project is short.</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f6fd3c73b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1" name="Google Shape;831;gf6fd3c73ba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2100">
                <a:solidFill>
                  <a:srgbClr val="202124"/>
                </a:solidFill>
                <a:highlight>
                  <a:srgbClr val="F8F9FA"/>
                </a:highlight>
              </a:rPr>
              <a:t>The advantage of V-Model is that it’s very easy to understand and apply. The simplicity of this model also makes it easier to manage.</a:t>
            </a:r>
            <a:endParaRPr sz="21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21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f6fd3c73ba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1" name="Google Shape;841;gf6fd3c73ba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sz="1800"/>
              <a:t>The disadvantage is that the model is not flexible to changes and just in case there is a requirement change, which is very common in today’s dynamic world, it becomes very expensive to make the change.</a:t>
            </a: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f6fd3c73ba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1" name="Google Shape;851;gf6fd3c73ba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f6fd3c73ba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9" name="Google Shape;859;gf6fd3c73ba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f6fd3c73ba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5" name="Google Shape;865;gf6fd3c73ba_0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The RAD (Rapid Application Development) model is based on prototyping and iterative development with no specific planning involved. </a:t>
            </a:r>
            <a:endParaRPr sz="18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8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The process of writing the software itself involves the planning required for developing the product.</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sz="1800">
                <a:solidFill>
                  <a:srgbClr val="202124"/>
                </a:solidFill>
                <a:highlight>
                  <a:srgbClr val="F8F9FA"/>
                </a:highlight>
              </a:rPr>
              <a:t>Rapid Application development focuses on gathering customer requirements through workshops or focus groups, early testing of the prototypes by the customer using iterative concept, reuse of the existing prototypes, continuous integration and rapid delivery.</a:t>
            </a:r>
            <a:endParaRPr sz="18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f6fd3c73b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2" name="Google Shape;872;gf6fd3c73ba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tr-TR" sz="1800"/>
              <a:t>as I said, Rapid application development (RAD) is a software development methodology that uses minimal planning in favor of rapid prototyping.</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Since there is no detailed preplanning, it makes it easier to incorporate the changes within the development process. </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RAD projects follow iterative and incremental model and have small teams comprising of developers, domain experts, customer representatives and other IT resources working progressively on their component or prototype. The most important aspect for this model to be successful is to make sure that the prototypes developed are reusable.</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400">
                <a:solidFill>
                  <a:srgbClr val="202124"/>
                </a:solidFill>
                <a:highlight>
                  <a:srgbClr val="FFFFFF"/>
                </a:highlight>
              </a:rPr>
              <a:t>Rapid Application </a:t>
            </a:r>
            <a:r>
              <a:rPr lang="tr-TR" sz="1400" b="1">
                <a:solidFill>
                  <a:srgbClr val="202124"/>
                </a:solidFill>
                <a:highlight>
                  <a:srgbClr val="FFFFFF"/>
                </a:highlight>
              </a:rPr>
              <a:t>Development</a:t>
            </a:r>
            <a:r>
              <a:rPr lang="tr-TR" sz="1400">
                <a:solidFill>
                  <a:srgbClr val="202124"/>
                </a:solidFill>
                <a:highlight>
                  <a:srgbClr val="FFFFFF"/>
                </a:highlight>
              </a:rPr>
              <a:t> (</a:t>
            </a:r>
            <a:r>
              <a:rPr lang="tr-TR" sz="1400" b="1">
                <a:solidFill>
                  <a:srgbClr val="202124"/>
                </a:solidFill>
                <a:highlight>
                  <a:srgbClr val="FFFFFF"/>
                </a:highlight>
              </a:rPr>
              <a:t>RAD</a:t>
            </a:r>
            <a:r>
              <a:rPr lang="tr-TR" sz="1400">
                <a:solidFill>
                  <a:srgbClr val="202124"/>
                </a:solidFill>
                <a:highlight>
                  <a:srgbClr val="FFFFFF"/>
                </a:highlight>
              </a:rPr>
              <a:t>) is a form of </a:t>
            </a:r>
            <a:r>
              <a:rPr lang="tr-TR" sz="1400" b="1">
                <a:solidFill>
                  <a:srgbClr val="202124"/>
                </a:solidFill>
                <a:highlight>
                  <a:srgbClr val="FFFFFF"/>
                </a:highlight>
              </a:rPr>
              <a:t>agile software development methodology</a:t>
            </a:r>
            <a:r>
              <a:rPr lang="tr-TR" sz="1400">
                <a:solidFill>
                  <a:srgbClr val="202124"/>
                </a:solidFill>
                <a:highlight>
                  <a:srgbClr val="FFFFFF"/>
                </a:highlight>
              </a:rPr>
              <a:t> that prioritizes rapid prototype releases and iterations. Unlike the Waterfall method, </a:t>
            </a:r>
            <a:r>
              <a:rPr lang="tr-TR" sz="1400" b="1">
                <a:solidFill>
                  <a:srgbClr val="202124"/>
                </a:solidFill>
                <a:highlight>
                  <a:srgbClr val="FFFFFF"/>
                </a:highlight>
              </a:rPr>
              <a:t>RAD</a:t>
            </a:r>
            <a:r>
              <a:rPr lang="tr-TR" sz="1400">
                <a:solidFill>
                  <a:srgbClr val="202124"/>
                </a:solidFill>
                <a:highlight>
                  <a:srgbClr val="FFFFFF"/>
                </a:highlight>
              </a:rPr>
              <a:t> emphasizes the use of </a:t>
            </a:r>
            <a:r>
              <a:rPr lang="tr-TR" sz="1400" b="1">
                <a:solidFill>
                  <a:srgbClr val="202124"/>
                </a:solidFill>
                <a:highlight>
                  <a:srgbClr val="FFFFFF"/>
                </a:highlight>
              </a:rPr>
              <a:t>software</a:t>
            </a:r>
            <a:r>
              <a:rPr lang="tr-TR" sz="1400">
                <a:solidFill>
                  <a:srgbClr val="202124"/>
                </a:solidFill>
                <a:highlight>
                  <a:srgbClr val="FFFFFF"/>
                </a:highlight>
              </a:rPr>
              <a:t> and user feedback over strict planning and requirements recording</a:t>
            </a:r>
            <a:endParaRPr sz="2000"/>
          </a:p>
          <a:p>
            <a:pPr marL="0" lvl="0" indent="0" algn="l" rtl="0">
              <a:lnSpc>
                <a:spcPct val="100000"/>
              </a:lnSpc>
              <a:spcBef>
                <a:spcPts val="0"/>
              </a:spcBef>
              <a:spcAft>
                <a:spcPts val="0"/>
              </a:spcAft>
              <a:buClr>
                <a:schemeClr val="dk1"/>
              </a:buClr>
              <a:buSzPts val="1100"/>
              <a:buFont typeface="Arial"/>
              <a:buNone/>
            </a:pPr>
            <a:endParaRPr sz="20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f6fd3c73ba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8" name="Google Shape;878;gf6fd3c73ba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tr-TR" sz="1800"/>
              <a:t>The traditional SDLC follows a rigid process models with high emphasis on requirement analysis and gathering before the coding starts. It puts a pressure on the customer to sign off the requirements before the project starts and the customer doesn’t get the feel of the product as there is no working build available for a long time.</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The customer may need some changes after he actually gets to see the software, however the change process is quite rigid and it may not be feasible to incorporate major changes in the product in traditional SDLC.</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RAD model focuses on iterative and incremental delivery of working models to the customer. This results in rapid delivery to the customer and customer involvement during the complete development cycle of product reducing the risk of non conformance with the actual user requirements.</a:t>
            </a: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f6fd3c73ba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5" name="Google Shape;885;gf6fd3c73ba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2100">
                <a:solidFill>
                  <a:srgbClr val="202124"/>
                </a:solidFill>
                <a:highlight>
                  <a:srgbClr val="F8F9FA"/>
                </a:highlight>
              </a:rPr>
              <a:t>RAD model enables rapid delivery as it reduces the overall development time due to reusability of the components and parallel development.</a:t>
            </a:r>
            <a:endParaRPr sz="21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2100">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sz="2100">
                <a:solidFill>
                  <a:srgbClr val="202124"/>
                </a:solidFill>
                <a:highlight>
                  <a:srgbClr val="F8F9FA"/>
                </a:highlight>
              </a:rPr>
              <a:t>RAD works well only if high skilled engineers are available and the customer is also committed to achieve the targeted prototype in the given time frame. </a:t>
            </a:r>
            <a:endParaRPr sz="21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21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2100">
                <a:solidFill>
                  <a:srgbClr val="202124"/>
                </a:solidFill>
                <a:highlight>
                  <a:srgbClr val="F8F9FA"/>
                </a:highlight>
              </a:rPr>
              <a:t>If there is commitment lacking on either side the model may fail.</a:t>
            </a:r>
            <a:endParaRPr sz="21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21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f6fd3c73ba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2" name="Google Shape;892;gf6fd3c73ba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SzPts val="1400"/>
              <a:buNone/>
            </a:pPr>
            <a:endParaRPr sz="21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f701af75ed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f701af75ed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endParaRPr sz="1800">
              <a:solidFill>
                <a:schemeClr val="dk1"/>
              </a:solidFill>
            </a:endParaRPr>
          </a:p>
          <a:p>
            <a:pPr marL="0" lvl="0" indent="0" algn="ctr" rtl="0">
              <a:lnSpc>
                <a:spcPct val="100000"/>
              </a:lnSpc>
              <a:spcBef>
                <a:spcPts val="0"/>
              </a:spcBef>
              <a:spcAft>
                <a:spcPts val="0"/>
              </a:spcAft>
              <a:buSzPts val="1400"/>
              <a:buNone/>
            </a:pPr>
            <a:r>
              <a:rPr lang="tr-TR" sz="1800">
                <a:solidFill>
                  <a:schemeClr val="dk1"/>
                </a:solidFill>
              </a:rPr>
              <a:t>It is a step-by-step procedure that must be followed to design and develop a high quality product.</a:t>
            </a:r>
            <a:endParaRPr sz="1800">
              <a:solidFill>
                <a:schemeClr val="dk1"/>
              </a:solidFill>
            </a:endParaRPr>
          </a:p>
          <a:p>
            <a:pPr marL="0" lvl="0" indent="0" algn="ctr" rtl="0">
              <a:lnSpc>
                <a:spcPct val="100000"/>
              </a:lnSpc>
              <a:spcBef>
                <a:spcPts val="0"/>
              </a:spcBef>
              <a:spcAft>
                <a:spcPts val="0"/>
              </a:spcAft>
              <a:buSzPts val="1400"/>
              <a:buNone/>
            </a:pPr>
            <a:r>
              <a:rPr lang="tr-TR" sz="1800">
                <a:solidFill>
                  <a:schemeClr val="dk1"/>
                </a:solidFill>
              </a:rPr>
              <a:t>It explains the stages of the software development lifecycle, how to develop and maintain software.</a:t>
            </a:r>
            <a:endParaRPr sz="1450" b="1">
              <a:solidFill>
                <a:srgbClr val="002060"/>
              </a:solidFill>
              <a:highlight>
                <a:schemeClr val="lt1"/>
              </a:highlight>
            </a:endParaRPr>
          </a:p>
          <a:p>
            <a:pPr marL="457200" lvl="0" indent="-342900" algn="just" rtl="0">
              <a:lnSpc>
                <a:spcPct val="115000"/>
              </a:lnSpc>
              <a:spcBef>
                <a:spcPts val="1200"/>
              </a:spcBef>
              <a:spcAft>
                <a:spcPts val="0"/>
              </a:spcAft>
              <a:buClr>
                <a:srgbClr val="002060"/>
              </a:buClr>
              <a:buSzPts val="1800"/>
              <a:buChar char="●"/>
            </a:pPr>
            <a:r>
              <a:rPr lang="tr-TR" sz="1450">
                <a:solidFill>
                  <a:srgbClr val="002060"/>
                </a:solidFill>
                <a:highlight>
                  <a:schemeClr val="lt1"/>
                </a:highlight>
              </a:rPr>
              <a:t>Systematic process to be followed for a software project.</a:t>
            </a:r>
            <a:endParaRPr sz="1450">
              <a:solidFill>
                <a:srgbClr val="002060"/>
              </a:solidFill>
              <a:highlight>
                <a:schemeClr val="lt1"/>
              </a:highlight>
            </a:endParaRPr>
          </a:p>
          <a:p>
            <a:pPr marL="457200" lvl="0" indent="-342900" algn="just" rtl="0">
              <a:lnSpc>
                <a:spcPct val="115000"/>
              </a:lnSpc>
              <a:spcBef>
                <a:spcPts val="0"/>
              </a:spcBef>
              <a:spcAft>
                <a:spcPts val="0"/>
              </a:spcAft>
              <a:buClr>
                <a:srgbClr val="002060"/>
              </a:buClr>
              <a:buSzPts val="1800"/>
              <a:buChar char="●"/>
            </a:pPr>
            <a:r>
              <a:rPr lang="tr-TR" sz="1450">
                <a:solidFill>
                  <a:srgbClr val="002060"/>
                </a:solidFill>
                <a:highlight>
                  <a:schemeClr val="lt1"/>
                </a:highlight>
              </a:rPr>
              <a:t>Structured way to create and develop software.</a:t>
            </a:r>
            <a:endParaRPr sz="1450">
              <a:solidFill>
                <a:srgbClr val="002060"/>
              </a:solidFill>
              <a:highlight>
                <a:schemeClr val="lt1"/>
              </a:highlight>
            </a:endParaRPr>
          </a:p>
          <a:p>
            <a:pPr marL="0" lvl="0" indent="0" algn="l" rtl="0">
              <a:lnSpc>
                <a:spcPct val="100000"/>
              </a:lnSpc>
              <a:spcBef>
                <a:spcPts val="120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f6fd3c73ba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gf6fd3c73ba_0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f6fd3c73ba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5" name="Google Shape;905;gf6fd3c73ba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sz="1800">
                <a:solidFill>
                  <a:schemeClr val="dk1"/>
                </a:solidFill>
              </a:rPr>
              <a:t>Agile SDLC model is a combination of iterative and incremental</a:t>
            </a:r>
            <a:endParaRPr sz="18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sz="1800">
                <a:solidFill>
                  <a:schemeClr val="dk1"/>
                </a:solidFill>
              </a:rPr>
              <a:t>process models with focus on process adaptability and customer</a:t>
            </a:r>
            <a:endParaRPr sz="18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sz="1800">
                <a:solidFill>
                  <a:schemeClr val="dk1"/>
                </a:solidFill>
              </a:rPr>
              <a:t>satisfaction by rapid delivery of working software product.</a:t>
            </a:r>
            <a:endParaRPr sz="1800">
              <a:solidFill>
                <a:schemeClr val="dk1"/>
              </a:solidFill>
            </a:endParaRPr>
          </a:p>
          <a:p>
            <a:pPr marL="0" lvl="0" indent="0" algn="l" rtl="0">
              <a:lnSpc>
                <a:spcPct val="100000"/>
              </a:lnSpc>
              <a:spcBef>
                <a:spcPts val="0"/>
              </a:spcBef>
              <a:spcAft>
                <a:spcPts val="0"/>
              </a:spcAft>
              <a:buClr>
                <a:schemeClr val="dk1"/>
              </a:buClr>
              <a:buSzPts val="1400"/>
              <a:buFont typeface="Arial"/>
              <a:buNone/>
            </a:pPr>
            <a:endParaRPr sz="18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sz="1800">
                <a:solidFill>
                  <a:schemeClr val="dk1"/>
                </a:solidFill>
              </a:rPr>
              <a:t>Agile Methods break the product into small incremental builds. These builds are provided in iterations. Each iteration typically lasts from about one to three weeks. Every iteration involves cross functional teams working simultaneously on various areas like planning, requirements analysis, design, coding, unit testing, and acceptance testing. At the end of the iteration a working product is displayed to the customer and important stakeholders.</a:t>
            </a:r>
            <a:endParaRPr sz="1800">
              <a:solidFill>
                <a:schemeClr val="dk1"/>
              </a:solidFill>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f6fd3c73ba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3" name="Google Shape;913;gf6fd3c73ba_0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sz="1800"/>
              <a:t>What is Agile?</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Agile model believes that every project needs to be handled differently and the existing methods need to be tailored to best suit the project requirements. In agile the tasks are divided to time boxes (small time frames) to deliver specific features for a release. </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Iterative approach is taken and working software build is delivered after each iteration. Each build is incremental in terms of features; the final build holds all the features required by the customer.</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Agile thought process had started early in the software development and started becoming popular with time due to its flexibility and adaptability.</a:t>
            </a: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f6fd3c73ba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9" name="Google Shape;919;gf6fd3c73ba_0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tr-TR" sz="1800"/>
              <a:t>Agile is based on the </a:t>
            </a:r>
            <a:r>
              <a:rPr lang="tr-TR" sz="1800" b="1"/>
              <a:t>adaptive </a:t>
            </a:r>
            <a:r>
              <a:rPr lang="tr-TR" sz="1800"/>
              <a:t>software development methods where as the traditional SDLC models like waterfall model is based on </a:t>
            </a:r>
            <a:r>
              <a:rPr lang="tr-TR" sz="1800" b="1"/>
              <a:t>predictive </a:t>
            </a:r>
            <a:r>
              <a:rPr lang="tr-TR" sz="1800"/>
              <a:t>approach.</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b="1"/>
              <a:t>Predictive </a:t>
            </a:r>
            <a:r>
              <a:rPr lang="tr-TR" sz="1800"/>
              <a:t>teams in the traditional SDLC models usually work with detailed planning and have a complete forecast of the exact tasks and features to be delivered in the next few months or during the product life cycle. Predictive methods entirely depend on the requirement analysis and planning done in the beginning of cycle. Any changes to be incorporated go through a strict change control management and prioritization.</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On the other hand; Agile uses </a:t>
            </a:r>
            <a:r>
              <a:rPr lang="tr-TR" sz="1800" b="1"/>
              <a:t>adaptive </a:t>
            </a:r>
            <a:r>
              <a:rPr lang="tr-TR" sz="1800"/>
              <a:t>approach where there is no detailed planning and there is clarity on future tasks only in respect of what features need to be developed. There is feature driven development and the team adapts to the changing product requirements dynamically. The product is tested very frequently, through the release iterations, minimizing the risk of any major failures in future.</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f6fd3c73ba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5" name="Google Shape;925;gf6fd3c73ba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tr-TR" sz="1800"/>
              <a:t>Customer interaction is the backbone of Agile methodology, and open communication with minimum documentation are the typical features of Agile development environment. </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Clr>
                <a:schemeClr val="dk1"/>
              </a:buClr>
              <a:buSzPts val="1100"/>
              <a:buFont typeface="Arial"/>
              <a:buNone/>
            </a:pPr>
            <a:r>
              <a:rPr lang="tr-TR" sz="1800"/>
              <a:t>The agile teams work in close collaboration with each other and preferably are most often located in the same geographical location.</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100"/>
              <a:buNone/>
            </a:pPr>
            <a:r>
              <a:rPr lang="tr-TR" sz="1800"/>
              <a:t>Agile methods are being widely accepted in the software world recently, however, this method may not always be suitable for all products. Of course there are some pros and cons of the agile model. </a:t>
            </a:r>
            <a:endParaRPr sz="1800"/>
          </a:p>
          <a:p>
            <a:pPr marL="0" lvl="0" indent="0" algn="l" rtl="0">
              <a:lnSpc>
                <a:spcPct val="100000"/>
              </a:lnSpc>
              <a:spcBef>
                <a:spcPts val="0"/>
              </a:spcBef>
              <a:spcAft>
                <a:spcPts val="0"/>
              </a:spcAft>
              <a:buSzPts val="1100"/>
              <a:buNone/>
            </a:pPr>
            <a:endParaRPr sz="1800">
              <a:solidFill>
                <a:schemeClr val="dk1"/>
              </a:solidFill>
            </a:endParaRPr>
          </a:p>
          <a:p>
            <a:pPr marL="0" lvl="0" indent="0" algn="l" rtl="0">
              <a:lnSpc>
                <a:spcPct val="100000"/>
              </a:lnSpc>
              <a:spcBef>
                <a:spcPts val="0"/>
              </a:spcBef>
              <a:spcAft>
                <a:spcPts val="0"/>
              </a:spcAft>
              <a:buSzPts val="1100"/>
              <a:buNone/>
            </a:pPr>
            <a:r>
              <a:rPr lang="tr-TR" sz="1800">
                <a:solidFill>
                  <a:schemeClr val="dk1"/>
                </a:solidFill>
              </a:rPr>
              <a:t>There are some project management tools as methots in Agile Model like Scrum, Kanban etc. </a:t>
            </a:r>
            <a:endParaRPr sz="1800">
              <a:solidFill>
                <a:schemeClr val="dk1"/>
              </a:solidFill>
            </a:endParaRPr>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Clr>
                <a:schemeClr val="dk1"/>
              </a:buClr>
              <a:buSzPts val="1100"/>
              <a:buFont typeface="Arial"/>
              <a:buNone/>
            </a:pPr>
            <a:r>
              <a:rPr lang="tr-TR" sz="1800"/>
              <a:t>But I will not go in deep, since you are gonna see in detail soon. </a:t>
            </a: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fd3c73ba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2" name="Google Shape;932;gf6fd3c73ba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7" name="Google Shape;17;p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2" name="Google Shape;22;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3" name="Google Shape;23;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30" name="Google Shape;30;p5"/>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31" name="Google Shape;31;p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36" name="Google Shape;36;p6"/>
          <p:cNvSpPr txBox="1">
            <a:spLocks noGrp="1"/>
          </p:cNvSpPr>
          <p:nvPr>
            <p:ph type="body" idx="1"/>
          </p:nvPr>
        </p:nvSpPr>
        <p:spPr>
          <a:xfrm>
            <a:off x="457200" y="1462350"/>
            <a:ext cx="4369500" cy="34416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sz="1800"/>
            </a:lvl1pPr>
            <a:lvl2pPr marL="914400" lvl="1" indent="-342900" algn="l">
              <a:lnSpc>
                <a:spcPct val="110000"/>
              </a:lnSpc>
              <a:spcBef>
                <a:spcPts val="600"/>
              </a:spcBef>
              <a:spcAft>
                <a:spcPts val="0"/>
              </a:spcAft>
              <a:buClr>
                <a:srgbClr val="741B47"/>
              </a:buClr>
              <a:buSzPts val="1800"/>
              <a:buChar char="▹"/>
              <a:defRPr sz="1800"/>
            </a:lvl2pPr>
            <a:lvl3pPr marL="1371600" lvl="2" indent="-342900" algn="l">
              <a:lnSpc>
                <a:spcPct val="110000"/>
              </a:lnSpc>
              <a:spcBef>
                <a:spcPts val="600"/>
              </a:spcBef>
              <a:spcAft>
                <a:spcPts val="0"/>
              </a:spcAft>
              <a:buClr>
                <a:srgbClr val="741B47"/>
              </a:buClr>
              <a:buSzPts val="1800"/>
              <a:buChar char="▹"/>
              <a:defRPr sz="1800"/>
            </a:lvl3pPr>
            <a:lvl4pPr marL="1828800" lvl="3" indent="-342900" algn="l">
              <a:lnSpc>
                <a:spcPct val="110000"/>
              </a:lnSpc>
              <a:spcBef>
                <a:spcPts val="600"/>
              </a:spcBef>
              <a:spcAft>
                <a:spcPts val="0"/>
              </a:spcAft>
              <a:buClr>
                <a:srgbClr val="741B47"/>
              </a:buClr>
              <a:buSzPts val="1800"/>
              <a:buChar char="▹"/>
              <a:defRPr sz="1800"/>
            </a:lvl4pPr>
            <a:lvl5pPr marL="2286000" lvl="4" indent="-342900" algn="l">
              <a:lnSpc>
                <a:spcPct val="110000"/>
              </a:lnSpc>
              <a:spcBef>
                <a:spcPts val="600"/>
              </a:spcBef>
              <a:spcAft>
                <a:spcPts val="0"/>
              </a:spcAft>
              <a:buClr>
                <a:srgbClr val="741B47"/>
              </a:buClr>
              <a:buSzPts val="1800"/>
              <a:buChar char="▹"/>
              <a:defRPr sz="1800"/>
            </a:lvl5pPr>
            <a:lvl6pPr marL="2743200" lvl="5" indent="-342900" algn="l">
              <a:lnSpc>
                <a:spcPct val="110000"/>
              </a:lnSpc>
              <a:spcBef>
                <a:spcPts val="600"/>
              </a:spcBef>
              <a:spcAft>
                <a:spcPts val="0"/>
              </a:spcAft>
              <a:buClr>
                <a:srgbClr val="741B47"/>
              </a:buClr>
              <a:buSzPts val="1800"/>
              <a:buChar char="▹"/>
              <a:defRPr sz="1800"/>
            </a:lvl6pPr>
            <a:lvl7pPr marL="3200400" lvl="6" indent="-342900" algn="l">
              <a:lnSpc>
                <a:spcPct val="110000"/>
              </a:lnSpc>
              <a:spcBef>
                <a:spcPts val="600"/>
              </a:spcBef>
              <a:spcAft>
                <a:spcPts val="0"/>
              </a:spcAft>
              <a:buClr>
                <a:srgbClr val="741B47"/>
              </a:buClr>
              <a:buSzPts val="1800"/>
              <a:buChar char="▹"/>
              <a:defRPr sz="1800"/>
            </a:lvl7pPr>
            <a:lvl8pPr marL="3657600" lvl="7" indent="-342900" algn="l">
              <a:lnSpc>
                <a:spcPct val="110000"/>
              </a:lnSpc>
              <a:spcBef>
                <a:spcPts val="600"/>
              </a:spcBef>
              <a:spcAft>
                <a:spcPts val="0"/>
              </a:spcAft>
              <a:buClr>
                <a:srgbClr val="741B47"/>
              </a:buClr>
              <a:buSzPts val="1800"/>
              <a:buChar char="▹"/>
              <a:defRPr sz="1800"/>
            </a:lvl8pPr>
            <a:lvl9pPr marL="4114800" lvl="8" indent="-342900" algn="l">
              <a:lnSpc>
                <a:spcPct val="110000"/>
              </a:lnSpc>
              <a:spcBef>
                <a:spcPts val="600"/>
              </a:spcBef>
              <a:spcAft>
                <a:spcPts val="0"/>
              </a:spcAft>
              <a:buClr>
                <a:srgbClr val="741B47"/>
              </a:buClr>
              <a:buSzPts val="1800"/>
              <a:buChar char="▹"/>
              <a:defRPr sz="1800"/>
            </a:lvl9pPr>
          </a:lstStyle>
          <a:p>
            <a:endParaRPr/>
          </a:p>
        </p:txBody>
      </p:sp>
      <p:sp>
        <p:nvSpPr>
          <p:cNvPr id="37" name="Google Shape;37;p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40" name="Google Shape;40;p6"/>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8">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jQiLCI1IiwiNiIsIjciLCI4IiwiQWxsIl19pearId=magic-pear-shape-identifier"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IxMDkxOTU0NDUyMzc5ODQ4MDg5MjEiLCJwcmVzZW50YXRpb25JZCI6IjFLUTdVbVQ3TTY4SWViM1hhNlhacGFLdUVJQmZNWVhDWHJ5VS02Ni11RUFvIiwiY29udGVudElkIjoiY3VzdG9tLXJlc3BvbnNlLW11bHRpcGxlQ2hvaWNlIiwic2xpZGVJZCI6Imc4MDc1YTk0MDliXzBfMzIiLCJjb250ZW50SW5zdGFuY2VJZCI6IjFLUTdVbVQ3TTY4SWViM1hhNlhacGFLdUVJQmZNWVhDWHJ5VS02Ni11RUFvLzhhNDcxNzg4LTk1N2QtNGM4OS1hZTg0LWU3ZGZkN2NiYmVhYyJ9pearId=magic-pear-metadata-identifier"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lc3RpbmcgUGhhc2UiLCJNYWludGVuYW5jZSBQaGFzZSIsIlJlcXVpcmVtZW50IFBoYXNlIl19pearId=magic-pear-shape-identifi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dontchangethislink.peardeckmagic.zone?eyJ0eXBlIjoiZ29vZ2xlLXNsaWRlcy1hZGRvbi1yZXNwb25zZS1mb290ZXIiLCJsYXN0RWRpdGVkQnkiOiIxMDkxOTU0NDUyMzc5ODQ4MDg5MjEiLCJwcmVzZW50YXRpb25JZCI6IjFHcldXb09RVkdxTnF1T1pYZi1mRVFsdnpoQm1hMDZhRTdGbTYyU2tKT2pZIiwiY29udGVudElkIjoiY3VzdG9tLXJlc3BvbnNlLW11bHRpcGxlQ2hvaWNlIiwic2xpZGVJZCI6Imc2ZmQxNzk2YjI4XzBfMTIiLCJjb250ZW50SW5zdGFuY2VJZCI6IjFHcldXb09RVkdxTnF1T1pYZi1mRVFsdnpoQm1hMDZhRTdGbTYyU2tKT2pZLzdiMjJhMDc3LWQ0MGYtNGU0My1iYzgxLTczZjBkZDkwMjUzYyJ9pearId=magic-pear-metadata-identifier"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NvZnR3YXJlIFRlc3QgUGxhbiBEb2N1bWVudCIsIlNvZnR3YXJlIFJlcXVpcmVtZW50IFNwZWNpZmljYXRpb24gRG9jdW1lbnQiLCJTb2Z0d2FyZSBCdXNpbmVzcyBQbGFuIERvY3VtZW50IiwiU29mdHdhcmUgUmVxdWlyZW1lbnQgYW5kIERlc2lnbiBTcGVjaWZpY2F0aW9uIERvY3VtZW50Il19pearId=magic-pear-shape-identifier"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JlcXVpcmVtZW50IHBoYXNlIiwiVGVzdGluZyBwaGFzZSIsIk1haW50ZW5hbmNlIHBoYXNlIl19pearId=magic-pear-shape-identifier"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IxMDkxOTU0NDUyMzc5ODQ4MDg5MjEiLCJwcmVzZW50YXRpb25JZCI6IjFHcldXb09RVkdxTnF1T1pYZi1mRVFsdnpoQm1hMDZhRTdGbTYyU2tKT2pZIiwiY29udGVudElkIjoiY3VzdG9tLXJlc3BvbnNlLWZyZWVSZXNwb25zZS10ZXh0Iiwic2xpZGVJZCI6Imc4MDY5ZjZhZDg0XzBfODAiLCJjb250ZW50SW5zdGFuY2VJZCI6IjFHcldXb09RVkdxTnF1T1pYZi1mRVFsdnpoQm1hMDZhRTdGbTYyU2tKT2pZL2FhMzk0MDIxLTIzMmEtNDc5OS1iNmFhLTg2YjJiYzhmOWE4YiJ9pearId=magic-pear-metadata-identifier" TargetMode="Externa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J1bmtub3duIiwicHJlc2VudGF0aW9uSWQiOiIxR3JXV29PUVZHcU5xdU9aWGYtZkVRbHZ6aEJtYTA2YUU3Rm02MlNrSk9qWSIsImNvbnRlbnRJZCI6ImN1c3RvbS1yZXNwb25zZS1mcmVlUmVzcG9uc2UtdGV4dCIsInNsaWRlSWQiOiJnODQ1ZTA5ZDA2YV8wXzMiLCJjb250ZW50SW5zdGFuY2VJZCI6IjFHcldXb09RVkdxTnF1T1pYZi1mRVFsdnpoQm1hMDZhRTdGbTYyU2tKT2pZL2U5YTI5ZTgwLTlkOTAtNGQyYy1iZjNhLTk1ODA2NWZlZTU0OCJ9pearId=magic-pear-metadata-identifier"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FnaWxlIiwiRGV2T3BzIiwiV2F0ZXJmYWxsIiwiUkFEIiwiU3BpcmFsIl19pearId=magic-pear-shape-identifier"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IxMDkxOTU0NDUyMzc5ODQ4MDg5MjEiLCJwcmVzZW50YXRpb25JZCI6IjFHcldXb09RVkdxTnF1T1pYZi1mRVFsdnpoQm1hMDZhRTdGbTYyU2tKT2pZIiwiY29udGVudElkIjoiY3VzdG9tLXJlc3BvbnNlLW11bHRpcGxlQ2hvaWNlIiwic2xpZGVJZCI6Imc4MDY5ZjZhZDg0XzBfODgiLCJjb250ZW50SW5zdGFuY2VJZCI6IjFHcldXb09RVkdxTnF1T1pYZi1mRVFsdnpoQm1hMDZhRTdGbTYyU2tKT2pZL2JmNGFhNzY0LWM0OTQtNDBhMy05MDg5LThiMzBlZWM2YzU2MyJ9pearId=magic-pear-metadata-identifier" TargetMode="Externa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jE5NjAiLCIxOTcwIiwiMTk4MCIsIjE5OTAiLCIyMDAwIl19pearId=magic-pear-shape-identifier"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IxMDkxOTU0NDUyMzc5ODQ4MDg5MjEiLCJwcmVzZW50YXRpb25JZCI6IjFHcldXb09RVkdxTnF1T1pYZi1mRVFsdnpoQm1hMDZhRTdGbTYyU2tKT2pZIiwiY29udGVudElkIjoiY3VzdG9tLXJlc3BvbnNlLW11bHRpcGxlQ2hvaWNlIiwic2xpZGVJZCI6Imc4MDY5ZjZhZDg0XzBfOTciLCJjb250ZW50SW5zdGFuY2VJZCI6IjFHcldXb09RVkdxTnF1T1pYZi1mRVFsdnpoQm1hMDZhRTdGbTYyU2tKT2pZL2JhYzQwODUzLTBlNWYtNDc1Ni05ZmJiLTU4YTkwMzc5YzQ5NSJ9pearId=magic-pear-metadata-identifier" TargetMode="External"/><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ydWUiLCJGYWxzZSJdfQ==pearId=magic-pear-shape-identifier"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IxMDkxOTU0NDUyMzc5ODQ4MDg5MjEiLCJwcmVzZW50YXRpb25JZCI6IjFHcldXb09RVkdxTnF1T1pYZi1mRVFsdnpoQm1hMDZhRTdGbTYyU2tKT2pZIiwiY29udGVudElkIjoiY3VzdG9tLXJlc3BvbnNlLW11bHRpcGxlQ2hvaWNlIiwic2xpZGVJZCI6Imc4MDY5ZjZhZDg0XzBfMTE1IiwiY29udGVudEluc3RhbmNlSWQiOiIxR3JXV29PUVZHcU5xdU9aWGYtZkVRbHZ6aEJtYTA2YUU3Rm02MlNrSk9qWS9mNDMzMzUzMi1mM2U0LTRkNGItODg2NC00M2YzMTQyNGQ4ZjcifQ==pearId=magic-pear-metadata-identifier" TargetMode="External"/><Relationship Id="rId4" Type="http://schemas.openxmlformats.org/officeDocument/2006/relationships/image" Target="../media/image15.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hyperlink" Target="https://create.kahoot.it/details/4e2ce85b-0c9d-4479-8a46-f65b7125948e" TargetMode="External"/><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9.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1.xml"/><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7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image" Target="../media/image89.jpg"/><Relationship Id="rId5" Type="http://schemas.openxmlformats.org/officeDocument/2006/relationships/image" Target="../media/image88.jpg"/><Relationship Id="rId4" Type="http://schemas.openxmlformats.org/officeDocument/2006/relationships/image" Target="../media/image87.jpg"/></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81.xml"/><Relationship Id="rId1" Type="http://schemas.openxmlformats.org/officeDocument/2006/relationships/slideLayout" Target="../slideLayouts/slideLayout4.xml"/><Relationship Id="rId5" Type="http://schemas.openxmlformats.org/officeDocument/2006/relationships/image" Target="../media/image97.jpg"/><Relationship Id="rId4" Type="http://schemas.openxmlformats.org/officeDocument/2006/relationships/image" Target="../media/image65.png"/></Relationships>
</file>

<file path=ppt/slides/_rels/slide8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82.xml"/><Relationship Id="rId1" Type="http://schemas.openxmlformats.org/officeDocument/2006/relationships/slideLayout" Target="../slideLayouts/slideLayout4.xml"/><Relationship Id="rId5" Type="http://schemas.openxmlformats.org/officeDocument/2006/relationships/image" Target="../media/image99.jpg"/><Relationship Id="rId4" Type="http://schemas.openxmlformats.org/officeDocument/2006/relationships/image" Target="../media/image98.jp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9.xml"/><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9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8"/>
          <p:cNvSpPr txBox="1">
            <a:spLocks noGrp="1"/>
          </p:cNvSpPr>
          <p:nvPr>
            <p:ph type="ctrTitle"/>
          </p:nvPr>
        </p:nvSpPr>
        <p:spPr>
          <a:xfrm>
            <a:off x="1090750" y="1863600"/>
            <a:ext cx="49482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b="1">
                <a:solidFill>
                  <a:srgbClr val="741B47"/>
                </a:solidFill>
                <a:latin typeface="Raleway"/>
                <a:ea typeface="Raleway"/>
                <a:cs typeface="Raleway"/>
                <a:sym typeface="Raleway"/>
              </a:rPr>
              <a:t>SDLC</a:t>
            </a:r>
            <a:endParaRPr b="1">
              <a:solidFill>
                <a:srgbClr val="741B47"/>
              </a:solidFill>
              <a:latin typeface="Raleway"/>
              <a:ea typeface="Raleway"/>
              <a:cs typeface="Raleway"/>
              <a:sym typeface="Raleway"/>
            </a:endParaRPr>
          </a:p>
          <a:p>
            <a:pPr marL="0" lvl="0" indent="0" algn="l" rtl="0">
              <a:lnSpc>
                <a:spcPct val="90000"/>
              </a:lnSpc>
              <a:spcBef>
                <a:spcPts val="0"/>
              </a:spcBef>
              <a:spcAft>
                <a:spcPts val="0"/>
              </a:spcAft>
              <a:buSzPts val="4800"/>
              <a:buNone/>
            </a:pPr>
            <a:r>
              <a:rPr lang="tr-TR" b="1">
                <a:solidFill>
                  <a:srgbClr val="741B47"/>
                </a:solidFill>
                <a:latin typeface="Raleway"/>
                <a:ea typeface="Raleway"/>
                <a:cs typeface="Raleway"/>
                <a:sym typeface="Raleway"/>
              </a:rPr>
              <a:t>Session - 1</a:t>
            </a:r>
            <a:endParaRPr b="1">
              <a:solidFill>
                <a:srgbClr val="741B47"/>
              </a:solidFill>
              <a:latin typeface="Raleway"/>
              <a:ea typeface="Raleway"/>
              <a:cs typeface="Raleway"/>
              <a:sym typeface="Raleway"/>
            </a:endParaRPr>
          </a:p>
        </p:txBody>
      </p:sp>
      <p:pic>
        <p:nvPicPr>
          <p:cNvPr id="52" name="Google Shape;52;p8"/>
          <p:cNvPicPr preferRelativeResize="0"/>
          <p:nvPr/>
        </p:nvPicPr>
        <p:blipFill rotWithShape="1">
          <a:blip r:embed="rId3">
            <a:alphaModFix/>
          </a:blip>
          <a:srcRect/>
          <a:stretch/>
        </p:blipFill>
        <p:spPr>
          <a:xfrm>
            <a:off x="4983000" y="683938"/>
            <a:ext cx="3775625" cy="3775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10</a:t>
            </a:fld>
            <a:endParaRPr/>
          </a:p>
        </p:txBody>
      </p:sp>
      <p:sp>
        <p:nvSpPr>
          <p:cNvPr id="126" name="Google Shape;126;p18"/>
          <p:cNvSpPr txBox="1">
            <a:spLocks noGrp="1"/>
          </p:cNvSpPr>
          <p:nvPr>
            <p:ph type="title"/>
          </p:nvPr>
        </p:nvSpPr>
        <p:spPr>
          <a:xfrm>
            <a:off x="279400" y="194211"/>
            <a:ext cx="3467100" cy="468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SDLC</a:t>
            </a:r>
            <a:endParaRPr>
              <a:solidFill>
                <a:srgbClr val="3F98CC"/>
              </a:solidFill>
            </a:endParaRPr>
          </a:p>
        </p:txBody>
      </p:sp>
      <p:pic>
        <p:nvPicPr>
          <p:cNvPr id="127" name="Google Shape;127;p18"/>
          <p:cNvPicPr preferRelativeResize="0"/>
          <p:nvPr/>
        </p:nvPicPr>
        <p:blipFill rotWithShape="1">
          <a:blip r:embed="rId3">
            <a:alphaModFix/>
          </a:blip>
          <a:srcRect/>
          <a:stretch/>
        </p:blipFill>
        <p:spPr>
          <a:xfrm>
            <a:off x="2866725" y="736225"/>
            <a:ext cx="4312925" cy="4082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11</a:t>
            </a:fld>
            <a:endParaRPr/>
          </a:p>
        </p:txBody>
      </p:sp>
      <p:pic>
        <p:nvPicPr>
          <p:cNvPr id="133" name="Google Shape;133;p19"/>
          <p:cNvPicPr preferRelativeResize="0"/>
          <p:nvPr/>
        </p:nvPicPr>
        <p:blipFill rotWithShape="1">
          <a:blip r:embed="rId3">
            <a:alphaModFix/>
          </a:blip>
          <a:srcRect/>
          <a:stretch/>
        </p:blipFill>
        <p:spPr>
          <a:xfrm>
            <a:off x="2676575" y="729048"/>
            <a:ext cx="4233774" cy="4242151"/>
          </a:xfrm>
          <a:prstGeom prst="rect">
            <a:avLst/>
          </a:prstGeom>
          <a:noFill/>
          <a:ln>
            <a:noFill/>
          </a:ln>
        </p:spPr>
      </p:pic>
      <p:pic>
        <p:nvPicPr>
          <p:cNvPr id="134" name="Google Shape;134;p19"/>
          <p:cNvPicPr preferRelativeResize="0"/>
          <p:nvPr/>
        </p:nvPicPr>
        <p:blipFill rotWithShape="1">
          <a:blip r:embed="rId4">
            <a:alphaModFix/>
          </a:blip>
          <a:srcRect l="29450" r="27003"/>
          <a:stretch/>
        </p:blipFill>
        <p:spPr>
          <a:xfrm>
            <a:off x="562800" y="1775300"/>
            <a:ext cx="1880701" cy="1980900"/>
          </a:xfrm>
          <a:prstGeom prst="rect">
            <a:avLst/>
          </a:prstGeom>
          <a:noFill/>
          <a:ln>
            <a:noFill/>
          </a:ln>
        </p:spPr>
      </p:pic>
      <p:pic>
        <p:nvPicPr>
          <p:cNvPr id="135" name="Google Shape;135;p19"/>
          <p:cNvPicPr preferRelativeResize="0"/>
          <p:nvPr/>
        </p:nvPicPr>
        <p:blipFill rotWithShape="1">
          <a:blip r:embed="rId4">
            <a:alphaModFix/>
          </a:blip>
          <a:srcRect l="29450" r="27003"/>
          <a:stretch/>
        </p:blipFill>
        <p:spPr>
          <a:xfrm>
            <a:off x="6910350" y="2927025"/>
            <a:ext cx="1495500" cy="1575175"/>
          </a:xfrm>
          <a:prstGeom prst="rect">
            <a:avLst/>
          </a:prstGeom>
          <a:noFill/>
          <a:ln>
            <a:noFill/>
          </a:ln>
        </p:spPr>
      </p:pic>
      <p:pic>
        <p:nvPicPr>
          <p:cNvPr id="136" name="Google Shape;136;p19"/>
          <p:cNvPicPr preferRelativeResize="0"/>
          <p:nvPr/>
        </p:nvPicPr>
        <p:blipFill rotWithShape="1">
          <a:blip r:embed="rId4">
            <a:alphaModFix/>
          </a:blip>
          <a:srcRect l="29450" r="27003"/>
          <a:stretch/>
        </p:blipFill>
        <p:spPr>
          <a:xfrm>
            <a:off x="6142975" y="222500"/>
            <a:ext cx="931926" cy="981575"/>
          </a:xfrm>
          <a:prstGeom prst="rect">
            <a:avLst/>
          </a:prstGeom>
          <a:noFill/>
          <a:ln>
            <a:noFill/>
          </a:ln>
        </p:spPr>
      </p:pic>
      <p:sp>
        <p:nvSpPr>
          <p:cNvPr id="137" name="Google Shape;137;p19"/>
          <p:cNvSpPr txBox="1">
            <a:spLocks noGrp="1"/>
          </p:cNvSpPr>
          <p:nvPr>
            <p:ph type="title"/>
          </p:nvPr>
        </p:nvSpPr>
        <p:spPr>
          <a:xfrm>
            <a:off x="279400" y="194211"/>
            <a:ext cx="3467100" cy="468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SDLC</a:t>
            </a:r>
            <a:endParaRPr>
              <a:solidFill>
                <a:srgbClr val="3F98C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12</a:t>
            </a:fld>
            <a:endParaRPr/>
          </a:p>
        </p:txBody>
      </p:sp>
      <p:pic>
        <p:nvPicPr>
          <p:cNvPr id="143" name="Google Shape;143;p20"/>
          <p:cNvPicPr preferRelativeResize="0"/>
          <p:nvPr/>
        </p:nvPicPr>
        <p:blipFill rotWithShape="1">
          <a:blip r:embed="rId3">
            <a:alphaModFix/>
          </a:blip>
          <a:srcRect/>
          <a:stretch/>
        </p:blipFill>
        <p:spPr>
          <a:xfrm>
            <a:off x="537900" y="1040923"/>
            <a:ext cx="3899650" cy="3526050"/>
          </a:xfrm>
          <a:prstGeom prst="rect">
            <a:avLst/>
          </a:prstGeom>
          <a:noFill/>
          <a:ln>
            <a:noFill/>
          </a:ln>
        </p:spPr>
      </p:pic>
      <p:sp>
        <p:nvSpPr>
          <p:cNvPr id="144" name="Google Shape;144;p20"/>
          <p:cNvSpPr txBox="1">
            <a:spLocks noGrp="1"/>
          </p:cNvSpPr>
          <p:nvPr>
            <p:ph type="title"/>
          </p:nvPr>
        </p:nvSpPr>
        <p:spPr>
          <a:xfrm>
            <a:off x="279400" y="194211"/>
            <a:ext cx="3467100" cy="468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SDLC</a:t>
            </a:r>
            <a:endParaRPr>
              <a:solidFill>
                <a:srgbClr val="3F98CC"/>
              </a:solidFill>
            </a:endParaRPr>
          </a:p>
        </p:txBody>
      </p:sp>
      <p:pic>
        <p:nvPicPr>
          <p:cNvPr id="145" name="Google Shape;145;p20"/>
          <p:cNvPicPr preferRelativeResize="0"/>
          <p:nvPr/>
        </p:nvPicPr>
        <p:blipFill rotWithShape="1">
          <a:blip r:embed="rId4">
            <a:alphaModFix/>
          </a:blip>
          <a:srcRect/>
          <a:stretch/>
        </p:blipFill>
        <p:spPr>
          <a:xfrm>
            <a:off x="6237175" y="3269425"/>
            <a:ext cx="2589601" cy="1733540"/>
          </a:xfrm>
          <a:prstGeom prst="rect">
            <a:avLst/>
          </a:prstGeom>
          <a:noFill/>
          <a:ln>
            <a:noFill/>
          </a:ln>
        </p:spPr>
      </p:pic>
      <p:pic>
        <p:nvPicPr>
          <p:cNvPr id="146" name="Google Shape;146;p20"/>
          <p:cNvPicPr preferRelativeResize="0"/>
          <p:nvPr/>
        </p:nvPicPr>
        <p:blipFill rotWithShape="1">
          <a:blip r:embed="rId5">
            <a:alphaModFix/>
          </a:blip>
          <a:srcRect b="19639"/>
          <a:stretch/>
        </p:blipFill>
        <p:spPr>
          <a:xfrm>
            <a:off x="5409800" y="365650"/>
            <a:ext cx="3084175" cy="2478400"/>
          </a:xfrm>
          <a:prstGeom prst="rect">
            <a:avLst/>
          </a:prstGeom>
          <a:noFill/>
          <a:ln>
            <a:noFill/>
          </a:ln>
        </p:spPr>
      </p:pic>
      <p:sp>
        <p:nvSpPr>
          <p:cNvPr id="147" name="Google Shape;147;p20"/>
          <p:cNvSpPr txBox="1"/>
          <p:nvPr/>
        </p:nvSpPr>
        <p:spPr>
          <a:xfrm>
            <a:off x="4063475" y="662800"/>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2200" b="1">
                <a:solidFill>
                  <a:srgbClr val="0000FF"/>
                </a:solidFill>
              </a:rPr>
              <a:t>V1.02.03</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rotWithShape="1">
          <a:blip r:embed="rId3">
            <a:alphaModFix/>
          </a:blip>
          <a:srcRect/>
          <a:stretch/>
        </p:blipFill>
        <p:spPr>
          <a:xfrm>
            <a:off x="1625175" y="90400"/>
            <a:ext cx="6137700" cy="4950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Phases of SDLC</a:t>
            </a:r>
            <a:endParaRPr sz="3600">
              <a:solidFill>
                <a:srgbClr val="741B47"/>
              </a:solidFill>
              <a:latin typeface="Raleway Thin"/>
              <a:ea typeface="Raleway Thin"/>
              <a:cs typeface="Raleway Thin"/>
              <a:sym typeface="Raleway Thin"/>
            </a:endParaRPr>
          </a:p>
        </p:txBody>
      </p:sp>
      <p:sp>
        <p:nvSpPr>
          <p:cNvPr id="158" name="Google Shape;158;p2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Thin"/>
                <a:ea typeface="Raleway Thin"/>
                <a:cs typeface="Raleway Thin"/>
                <a:sym typeface="Raleway Thin"/>
              </a:rPr>
              <a:t>2</a:t>
            </a:r>
            <a:endParaRPr sz="3600" b="0" i="0" u="none" strike="noStrike" cap="none">
              <a:solidFill>
                <a:schemeClr val="lt1"/>
              </a:solidFill>
              <a:latin typeface="Raleway Thin"/>
              <a:ea typeface="Raleway Thin"/>
              <a:cs typeface="Raleway Thin"/>
              <a:sym typeface="Raleway Thi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15</a:t>
            </a:fld>
            <a:endParaRPr/>
          </a:p>
        </p:txBody>
      </p:sp>
      <p:pic>
        <p:nvPicPr>
          <p:cNvPr id="164" name="Google Shape;164;p23">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165" name="Google Shape;165;p23">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3"/>
          <p:cNvSpPr txBox="1"/>
          <p:nvPr/>
        </p:nvSpPr>
        <p:spPr>
          <a:xfrm>
            <a:off x="424975" y="195100"/>
            <a:ext cx="2939100" cy="46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tr-TR" sz="2800" b="1" i="0" u="none" strike="noStrike" cap="none">
                <a:solidFill>
                  <a:srgbClr val="741B47"/>
                </a:solidFill>
                <a:latin typeface="Raleway"/>
                <a:ea typeface="Raleway"/>
                <a:cs typeface="Raleway"/>
                <a:sym typeface="Raleway"/>
              </a:rPr>
              <a:t>Phases of SDLC</a:t>
            </a:r>
            <a:endParaRPr sz="2800" b="1" i="0" u="none" strike="noStrike" cap="none">
              <a:solidFill>
                <a:srgbClr val="419ED3"/>
              </a:solidFill>
              <a:latin typeface="Raleway"/>
              <a:ea typeface="Raleway"/>
              <a:cs typeface="Raleway"/>
              <a:sym typeface="Raleway"/>
            </a:endParaRPr>
          </a:p>
        </p:txBody>
      </p:sp>
      <p:sp>
        <p:nvSpPr>
          <p:cNvPr id="167" name="Google Shape;167;p23"/>
          <p:cNvSpPr txBox="1"/>
          <p:nvPr/>
        </p:nvSpPr>
        <p:spPr>
          <a:xfrm>
            <a:off x="1087325" y="1924950"/>
            <a:ext cx="7335600" cy="85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tr-TR" sz="3000" b="0" i="0" u="none" strike="noStrike" cap="none">
                <a:solidFill>
                  <a:srgbClr val="000000"/>
                </a:solidFill>
                <a:latin typeface="Arial"/>
                <a:ea typeface="Arial"/>
                <a:cs typeface="Arial"/>
                <a:sym typeface="Arial"/>
              </a:rPr>
              <a:t>How many phases does SDLC have?</a:t>
            </a:r>
            <a:endParaRPr sz="30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16</a:t>
            </a:fld>
            <a:endParaRPr/>
          </a:p>
        </p:txBody>
      </p:sp>
      <p:sp>
        <p:nvSpPr>
          <p:cNvPr id="173" name="Google Shape;173;p24"/>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SDLC</a:t>
            </a:r>
            <a:endParaRPr>
              <a:solidFill>
                <a:srgbClr val="3F98CC"/>
              </a:solidFill>
            </a:endParaRPr>
          </a:p>
        </p:txBody>
      </p:sp>
      <p:pic>
        <p:nvPicPr>
          <p:cNvPr id="174" name="Google Shape;174;p24"/>
          <p:cNvPicPr preferRelativeResize="0"/>
          <p:nvPr/>
        </p:nvPicPr>
        <p:blipFill rotWithShape="1">
          <a:blip r:embed="rId3">
            <a:alphaModFix/>
          </a:blip>
          <a:srcRect t="16583"/>
          <a:stretch/>
        </p:blipFill>
        <p:spPr>
          <a:xfrm>
            <a:off x="489850" y="46300"/>
            <a:ext cx="8466599" cy="5059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17</a:t>
            </a:fld>
            <a:endParaRPr/>
          </a:p>
        </p:txBody>
      </p:sp>
      <p:sp>
        <p:nvSpPr>
          <p:cNvPr id="180" name="Google Shape;180;p25"/>
          <p:cNvSpPr txBox="1"/>
          <p:nvPr/>
        </p:nvSpPr>
        <p:spPr>
          <a:xfrm>
            <a:off x="424975" y="195100"/>
            <a:ext cx="2939100" cy="46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tr-TR" sz="2800" b="1" i="0" u="none" strike="noStrike" cap="none">
                <a:solidFill>
                  <a:srgbClr val="741B47"/>
                </a:solidFill>
                <a:latin typeface="Raleway"/>
                <a:ea typeface="Raleway"/>
                <a:cs typeface="Raleway"/>
                <a:sym typeface="Raleway"/>
              </a:rPr>
              <a:t>Phases of SDLC</a:t>
            </a:r>
            <a:endParaRPr sz="2800" b="1" i="0" u="none" strike="noStrike" cap="none">
              <a:solidFill>
                <a:srgbClr val="419ED3"/>
              </a:solidFill>
              <a:latin typeface="Raleway"/>
              <a:ea typeface="Raleway"/>
              <a:cs typeface="Raleway"/>
              <a:sym typeface="Raleway"/>
            </a:endParaRPr>
          </a:p>
        </p:txBody>
      </p:sp>
      <p:pic>
        <p:nvPicPr>
          <p:cNvPr id="181" name="Google Shape;181;p25"/>
          <p:cNvPicPr preferRelativeResize="0"/>
          <p:nvPr/>
        </p:nvPicPr>
        <p:blipFill rotWithShape="1">
          <a:blip r:embed="rId3">
            <a:alphaModFix/>
          </a:blip>
          <a:srcRect/>
          <a:stretch/>
        </p:blipFill>
        <p:spPr>
          <a:xfrm>
            <a:off x="6113350" y="1060158"/>
            <a:ext cx="2939100" cy="2590730"/>
          </a:xfrm>
          <a:prstGeom prst="rect">
            <a:avLst/>
          </a:prstGeom>
          <a:noFill/>
          <a:ln>
            <a:noFill/>
          </a:ln>
        </p:spPr>
      </p:pic>
      <p:pic>
        <p:nvPicPr>
          <p:cNvPr id="182" name="Google Shape;182;p25"/>
          <p:cNvPicPr preferRelativeResize="0"/>
          <p:nvPr/>
        </p:nvPicPr>
        <p:blipFill rotWithShape="1">
          <a:blip r:embed="rId4">
            <a:alphaModFix/>
          </a:blip>
          <a:srcRect/>
          <a:stretch/>
        </p:blipFill>
        <p:spPr>
          <a:xfrm>
            <a:off x="61300" y="988738"/>
            <a:ext cx="4859640" cy="2733550"/>
          </a:xfrm>
          <a:prstGeom prst="rect">
            <a:avLst/>
          </a:prstGeom>
          <a:noFill/>
          <a:ln>
            <a:noFill/>
          </a:ln>
        </p:spPr>
      </p:pic>
      <p:pic>
        <p:nvPicPr>
          <p:cNvPr id="183" name="Google Shape;183;p25"/>
          <p:cNvPicPr preferRelativeResize="0"/>
          <p:nvPr/>
        </p:nvPicPr>
        <p:blipFill rotWithShape="1">
          <a:blip r:embed="rId5">
            <a:alphaModFix/>
          </a:blip>
          <a:srcRect b="17512"/>
          <a:stretch/>
        </p:blipFill>
        <p:spPr>
          <a:xfrm>
            <a:off x="61300" y="4205504"/>
            <a:ext cx="8900375" cy="9286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18</a:t>
            </a:fld>
            <a:endParaRPr/>
          </a:p>
        </p:txBody>
      </p:sp>
      <p:pic>
        <p:nvPicPr>
          <p:cNvPr id="189" name="Google Shape;189;p26"/>
          <p:cNvPicPr preferRelativeResize="0"/>
          <p:nvPr/>
        </p:nvPicPr>
        <p:blipFill rotWithShape="1">
          <a:blip r:embed="rId3">
            <a:alphaModFix/>
          </a:blip>
          <a:srcRect/>
          <a:stretch/>
        </p:blipFill>
        <p:spPr>
          <a:xfrm>
            <a:off x="281200" y="1074450"/>
            <a:ext cx="2490825" cy="2495749"/>
          </a:xfrm>
          <a:prstGeom prst="rect">
            <a:avLst/>
          </a:prstGeom>
          <a:noFill/>
          <a:ln>
            <a:noFill/>
          </a:ln>
        </p:spPr>
      </p:pic>
      <p:pic>
        <p:nvPicPr>
          <p:cNvPr id="190" name="Google Shape;190;p26"/>
          <p:cNvPicPr preferRelativeResize="0"/>
          <p:nvPr/>
        </p:nvPicPr>
        <p:blipFill rotWithShape="1">
          <a:blip r:embed="rId4">
            <a:alphaModFix/>
          </a:blip>
          <a:srcRect/>
          <a:stretch/>
        </p:blipFill>
        <p:spPr>
          <a:xfrm rot="-6">
            <a:off x="2238925" y="4316180"/>
            <a:ext cx="5955975" cy="728190"/>
          </a:xfrm>
          <a:prstGeom prst="rect">
            <a:avLst/>
          </a:prstGeom>
          <a:noFill/>
          <a:ln>
            <a:noFill/>
          </a:ln>
        </p:spPr>
      </p:pic>
      <p:sp>
        <p:nvSpPr>
          <p:cNvPr id="191" name="Google Shape;191;p26"/>
          <p:cNvSpPr txBox="1"/>
          <p:nvPr/>
        </p:nvSpPr>
        <p:spPr>
          <a:xfrm>
            <a:off x="424975" y="195100"/>
            <a:ext cx="2939100" cy="46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tr-TR" sz="2800" b="1" i="0" u="none" strike="noStrike" cap="none">
                <a:solidFill>
                  <a:srgbClr val="741B47"/>
                </a:solidFill>
                <a:latin typeface="Raleway"/>
                <a:ea typeface="Raleway"/>
                <a:cs typeface="Raleway"/>
                <a:sym typeface="Raleway"/>
              </a:rPr>
              <a:t>Phases of SDLC</a:t>
            </a:r>
            <a:endParaRPr sz="2800" b="1" i="0" u="none" strike="noStrike" cap="none">
              <a:solidFill>
                <a:srgbClr val="419ED3"/>
              </a:solidFill>
              <a:latin typeface="Raleway"/>
              <a:ea typeface="Raleway"/>
              <a:cs typeface="Raleway"/>
              <a:sym typeface="Raleway"/>
            </a:endParaRPr>
          </a:p>
        </p:txBody>
      </p:sp>
      <p:pic>
        <p:nvPicPr>
          <p:cNvPr id="192" name="Google Shape;192;p26"/>
          <p:cNvPicPr preferRelativeResize="0"/>
          <p:nvPr/>
        </p:nvPicPr>
        <p:blipFill rotWithShape="1">
          <a:blip r:embed="rId5">
            <a:alphaModFix/>
          </a:blip>
          <a:srcRect b="9836"/>
          <a:stretch/>
        </p:blipFill>
        <p:spPr>
          <a:xfrm>
            <a:off x="3570200" y="82850"/>
            <a:ext cx="5471726" cy="37040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19</a:t>
            </a:fld>
            <a:endParaRPr/>
          </a:p>
        </p:txBody>
      </p:sp>
      <p:sp>
        <p:nvSpPr>
          <p:cNvPr id="198" name="Google Shape;198;p27"/>
          <p:cNvSpPr txBox="1"/>
          <p:nvPr/>
        </p:nvSpPr>
        <p:spPr>
          <a:xfrm>
            <a:off x="424975" y="195100"/>
            <a:ext cx="2939100" cy="46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tr-TR" sz="3000" b="1" i="0" u="none" strike="noStrike" cap="none">
                <a:solidFill>
                  <a:srgbClr val="741B47"/>
                </a:solidFill>
                <a:latin typeface="Raleway"/>
                <a:ea typeface="Raleway"/>
                <a:cs typeface="Raleway"/>
                <a:sym typeface="Raleway"/>
              </a:rPr>
              <a:t>Phases of SDLC</a:t>
            </a:r>
            <a:endParaRPr sz="3000" b="1" i="0" u="none" strike="noStrike" cap="none">
              <a:solidFill>
                <a:srgbClr val="419ED3"/>
              </a:solidFill>
              <a:latin typeface="Raleway"/>
              <a:ea typeface="Raleway"/>
              <a:cs typeface="Raleway"/>
              <a:sym typeface="Raleway"/>
            </a:endParaRPr>
          </a:p>
        </p:txBody>
      </p:sp>
      <p:pic>
        <p:nvPicPr>
          <p:cNvPr id="199" name="Google Shape;199;p27"/>
          <p:cNvPicPr preferRelativeResize="0"/>
          <p:nvPr/>
        </p:nvPicPr>
        <p:blipFill rotWithShape="1">
          <a:blip r:embed="rId3">
            <a:alphaModFix/>
          </a:blip>
          <a:srcRect/>
          <a:stretch/>
        </p:blipFill>
        <p:spPr>
          <a:xfrm>
            <a:off x="762000" y="968500"/>
            <a:ext cx="6687199" cy="2716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9"/>
          <p:cNvSpPr txBox="1">
            <a:spLocks noGrp="1"/>
          </p:cNvSpPr>
          <p:nvPr>
            <p:ph type="ctrTitle"/>
          </p:nvPr>
        </p:nvSpPr>
        <p:spPr>
          <a:xfrm>
            <a:off x="907175" y="2128900"/>
            <a:ext cx="7548300" cy="1416300"/>
          </a:xfrm>
          <a:prstGeom prst="rect">
            <a:avLst/>
          </a:prstGeom>
          <a:noFill/>
          <a:ln>
            <a:noFill/>
          </a:ln>
        </p:spPr>
        <p:txBody>
          <a:bodyPr spcFirstLastPara="1" wrap="square" lIns="0" tIns="0" rIns="0" bIns="0" anchor="ctr" anchorCtr="0">
            <a:noAutofit/>
          </a:bodyPr>
          <a:lstStyle/>
          <a:p>
            <a:pPr marL="0" lvl="0" indent="0" algn="ctr" rtl="0">
              <a:lnSpc>
                <a:spcPct val="150000"/>
              </a:lnSpc>
              <a:spcBef>
                <a:spcPts val="0"/>
              </a:spcBef>
              <a:spcAft>
                <a:spcPts val="0"/>
              </a:spcAft>
              <a:buSzPts val="4800"/>
              <a:buNone/>
            </a:pPr>
            <a:r>
              <a:rPr lang="tr-TR" sz="3600">
                <a:solidFill>
                  <a:srgbClr val="000000"/>
                </a:solidFill>
                <a:highlight>
                  <a:schemeClr val="lt1"/>
                </a:highlight>
                <a:latin typeface="Arial"/>
                <a:ea typeface="Arial"/>
                <a:cs typeface="Arial"/>
                <a:sym typeface="Arial"/>
              </a:rPr>
              <a:t>S</a:t>
            </a:r>
            <a:r>
              <a:rPr lang="tr-TR" sz="3600">
                <a:solidFill>
                  <a:srgbClr val="A64D79"/>
                </a:solidFill>
                <a:highlight>
                  <a:schemeClr val="lt1"/>
                </a:highlight>
                <a:latin typeface="Arial"/>
                <a:ea typeface="Arial"/>
                <a:cs typeface="Arial"/>
                <a:sym typeface="Arial"/>
              </a:rPr>
              <a:t>oftware </a:t>
            </a:r>
            <a:r>
              <a:rPr lang="tr-TR" sz="3600">
                <a:solidFill>
                  <a:srgbClr val="000000"/>
                </a:solidFill>
                <a:highlight>
                  <a:schemeClr val="lt1"/>
                </a:highlight>
                <a:latin typeface="Arial"/>
                <a:ea typeface="Arial"/>
                <a:cs typeface="Arial"/>
                <a:sym typeface="Arial"/>
              </a:rPr>
              <a:t>D</a:t>
            </a:r>
            <a:r>
              <a:rPr lang="tr-TR" sz="3600">
                <a:solidFill>
                  <a:srgbClr val="A64D79"/>
                </a:solidFill>
                <a:highlight>
                  <a:schemeClr val="lt1"/>
                </a:highlight>
                <a:latin typeface="Arial"/>
                <a:ea typeface="Arial"/>
                <a:cs typeface="Arial"/>
                <a:sym typeface="Arial"/>
              </a:rPr>
              <a:t>evelopment </a:t>
            </a:r>
            <a:r>
              <a:rPr lang="tr-TR" sz="3600">
                <a:solidFill>
                  <a:srgbClr val="000000"/>
                </a:solidFill>
                <a:highlight>
                  <a:schemeClr val="lt1"/>
                </a:highlight>
                <a:latin typeface="Arial"/>
                <a:ea typeface="Arial"/>
                <a:cs typeface="Arial"/>
                <a:sym typeface="Arial"/>
              </a:rPr>
              <a:t>L</a:t>
            </a:r>
            <a:r>
              <a:rPr lang="tr-TR" sz="3600">
                <a:solidFill>
                  <a:srgbClr val="A64D79"/>
                </a:solidFill>
                <a:highlight>
                  <a:schemeClr val="lt1"/>
                </a:highlight>
                <a:latin typeface="Arial"/>
                <a:ea typeface="Arial"/>
                <a:cs typeface="Arial"/>
                <a:sym typeface="Arial"/>
              </a:rPr>
              <a:t>ife </a:t>
            </a:r>
            <a:r>
              <a:rPr lang="tr-TR" sz="3600">
                <a:solidFill>
                  <a:srgbClr val="000000"/>
                </a:solidFill>
                <a:highlight>
                  <a:schemeClr val="lt1"/>
                </a:highlight>
                <a:latin typeface="Arial"/>
                <a:ea typeface="Arial"/>
                <a:cs typeface="Arial"/>
                <a:sym typeface="Arial"/>
              </a:rPr>
              <a:t>C</a:t>
            </a:r>
            <a:r>
              <a:rPr lang="tr-TR" sz="3600">
                <a:solidFill>
                  <a:srgbClr val="A64D79"/>
                </a:solidFill>
                <a:highlight>
                  <a:schemeClr val="lt1"/>
                </a:highlight>
                <a:latin typeface="Arial"/>
                <a:ea typeface="Arial"/>
                <a:cs typeface="Arial"/>
                <a:sym typeface="Arial"/>
              </a:rPr>
              <a:t>ycle</a:t>
            </a:r>
            <a:endParaRPr sz="3600">
              <a:solidFill>
                <a:srgbClr val="A64D79"/>
              </a:solidFill>
              <a:latin typeface="Arial"/>
              <a:ea typeface="Arial"/>
              <a:cs typeface="Arial"/>
              <a:sym typeface="Arial"/>
            </a:endParaRPr>
          </a:p>
        </p:txBody>
      </p:sp>
      <p:sp>
        <p:nvSpPr>
          <p:cNvPr id="58" name="Google Shape;58;p9"/>
          <p:cNvSpPr txBox="1"/>
          <p:nvPr/>
        </p:nvSpPr>
        <p:spPr>
          <a:xfrm>
            <a:off x="3784650" y="924275"/>
            <a:ext cx="1574700" cy="616200"/>
          </a:xfrm>
          <a:prstGeom prst="rect">
            <a:avLst/>
          </a:prstGeom>
          <a:solidFill>
            <a:srgbClr val="00FF00"/>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3600"/>
              <a:buFont typeface="Arial"/>
              <a:buNone/>
            </a:pPr>
            <a:r>
              <a:rPr lang="tr-TR" sz="3600" b="0" i="0" u="none" strike="noStrike" cap="none">
                <a:solidFill>
                  <a:srgbClr val="000000"/>
                </a:solidFill>
                <a:highlight>
                  <a:srgbClr val="00FF00"/>
                </a:highlight>
                <a:latin typeface="Arial"/>
                <a:ea typeface="Arial"/>
                <a:cs typeface="Arial"/>
                <a:sym typeface="Arial"/>
              </a:rPr>
              <a:t>SDLC</a:t>
            </a:r>
            <a:endParaRPr sz="1400" b="0" i="0" u="none" strike="noStrike" cap="none">
              <a:solidFill>
                <a:srgbClr val="000000"/>
              </a:solidFill>
              <a:highlight>
                <a:srgbClr val="00FF00"/>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20</a:t>
            </a:fld>
            <a:endParaRPr/>
          </a:p>
        </p:txBody>
      </p:sp>
      <p:sp>
        <p:nvSpPr>
          <p:cNvPr id="205" name="Google Shape;205;p28"/>
          <p:cNvSpPr txBox="1"/>
          <p:nvPr/>
        </p:nvSpPr>
        <p:spPr>
          <a:xfrm>
            <a:off x="424975" y="195100"/>
            <a:ext cx="2939100" cy="46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tr-TR" sz="3000" b="1" i="0" u="none" strike="noStrike" cap="none">
                <a:solidFill>
                  <a:srgbClr val="741B47"/>
                </a:solidFill>
                <a:latin typeface="Raleway"/>
                <a:ea typeface="Raleway"/>
                <a:cs typeface="Raleway"/>
                <a:sym typeface="Raleway"/>
              </a:rPr>
              <a:t>Phases of SDLC</a:t>
            </a:r>
            <a:endParaRPr sz="3000" b="1" i="0" u="none" strike="noStrike" cap="none">
              <a:solidFill>
                <a:srgbClr val="419ED3"/>
              </a:solidFill>
              <a:latin typeface="Raleway"/>
              <a:ea typeface="Raleway"/>
              <a:cs typeface="Raleway"/>
              <a:sym typeface="Raleway"/>
            </a:endParaRPr>
          </a:p>
        </p:txBody>
      </p:sp>
      <p:pic>
        <p:nvPicPr>
          <p:cNvPr id="206" name="Google Shape;206;p28"/>
          <p:cNvPicPr preferRelativeResize="0"/>
          <p:nvPr/>
        </p:nvPicPr>
        <p:blipFill rotWithShape="1">
          <a:blip r:embed="rId3">
            <a:alphaModFix/>
          </a:blip>
          <a:srcRect/>
          <a:stretch/>
        </p:blipFill>
        <p:spPr>
          <a:xfrm>
            <a:off x="152402" y="2257550"/>
            <a:ext cx="3101125" cy="2733550"/>
          </a:xfrm>
          <a:prstGeom prst="rect">
            <a:avLst/>
          </a:prstGeom>
          <a:noFill/>
          <a:ln>
            <a:noFill/>
          </a:ln>
        </p:spPr>
      </p:pic>
      <p:pic>
        <p:nvPicPr>
          <p:cNvPr id="207" name="Google Shape;207;p28"/>
          <p:cNvPicPr preferRelativeResize="0"/>
          <p:nvPr/>
        </p:nvPicPr>
        <p:blipFill rotWithShape="1">
          <a:blip r:embed="rId4">
            <a:alphaModFix/>
          </a:blip>
          <a:srcRect l="9491" t="5011" r="9999" b="30737"/>
          <a:stretch/>
        </p:blipFill>
        <p:spPr>
          <a:xfrm>
            <a:off x="4495800" y="2131209"/>
            <a:ext cx="4572000" cy="2478891"/>
          </a:xfrm>
          <a:prstGeom prst="rect">
            <a:avLst/>
          </a:prstGeom>
          <a:noFill/>
          <a:ln>
            <a:noFill/>
          </a:ln>
        </p:spPr>
      </p:pic>
      <p:grpSp>
        <p:nvGrpSpPr>
          <p:cNvPr id="208" name="Google Shape;208;p28"/>
          <p:cNvGrpSpPr/>
          <p:nvPr/>
        </p:nvGrpSpPr>
        <p:grpSpPr>
          <a:xfrm>
            <a:off x="152400" y="854350"/>
            <a:ext cx="8991725" cy="720900"/>
            <a:chOff x="14244" y="2698100"/>
            <a:chExt cx="8991725" cy="720900"/>
          </a:xfrm>
        </p:grpSpPr>
        <p:sp>
          <p:nvSpPr>
            <p:cNvPr id="209" name="Google Shape;209;p28"/>
            <p:cNvSpPr/>
            <p:nvPr/>
          </p:nvSpPr>
          <p:spPr>
            <a:xfrm>
              <a:off x="14244" y="2698100"/>
              <a:ext cx="15090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210" name="Google Shape;210;p28"/>
            <p:cNvSpPr/>
            <p:nvPr/>
          </p:nvSpPr>
          <p:spPr>
            <a:xfrm>
              <a:off x="1432088"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211" name="Google Shape;211;p28"/>
            <p:cNvSpPr/>
            <p:nvPr/>
          </p:nvSpPr>
          <p:spPr>
            <a:xfrm>
              <a:off x="2842619" y="2698100"/>
              <a:ext cx="19386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a:t>Build/</a:t>
              </a:r>
              <a:endParaRPr sz="1200" b="1"/>
            </a:p>
            <a:p>
              <a:pPr marL="0" marR="0" lvl="0" indent="0" algn="ctr" rtl="0">
                <a:lnSpc>
                  <a:spcPct val="100000"/>
                </a:lnSpc>
                <a:spcBef>
                  <a:spcPts val="0"/>
                </a:spcBef>
                <a:spcAft>
                  <a:spcPts val="0"/>
                </a:spcAft>
                <a:buClr>
                  <a:srgbClr val="000000"/>
                </a:buClr>
                <a:buSzPts val="1200"/>
                <a:buFont typeface="Arial"/>
                <a:buNone/>
              </a:pPr>
              <a:r>
                <a:rPr lang="tr-TR" sz="1200" b="1"/>
                <a:t>Development</a:t>
              </a:r>
              <a:endParaRPr sz="1200" b="1"/>
            </a:p>
          </p:txBody>
        </p:sp>
        <p:sp>
          <p:nvSpPr>
            <p:cNvPr id="212" name="Google Shape;212;p28"/>
            <p:cNvSpPr/>
            <p:nvPr/>
          </p:nvSpPr>
          <p:spPr>
            <a:xfrm>
              <a:off x="4614746"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213" name="Google Shape;213;p28"/>
            <p:cNvSpPr/>
            <p:nvPr/>
          </p:nvSpPr>
          <p:spPr>
            <a:xfrm>
              <a:off x="5971354" y="2698100"/>
              <a:ext cx="15090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Install</a:t>
              </a: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p:txBody>
        </p:sp>
        <p:sp>
          <p:nvSpPr>
            <p:cNvPr id="214" name="Google Shape;214;p28"/>
            <p:cNvSpPr/>
            <p:nvPr/>
          </p:nvSpPr>
          <p:spPr>
            <a:xfrm>
              <a:off x="7233269" y="2698100"/>
              <a:ext cx="17727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9"/>
          <p:cNvPicPr preferRelativeResize="0"/>
          <p:nvPr/>
        </p:nvPicPr>
        <p:blipFill rotWithShape="1">
          <a:blip r:embed="rId3">
            <a:alphaModFix/>
          </a:blip>
          <a:srcRect/>
          <a:stretch/>
        </p:blipFill>
        <p:spPr>
          <a:xfrm>
            <a:off x="3208600" y="1351400"/>
            <a:ext cx="2864100" cy="2864100"/>
          </a:xfrm>
          <a:prstGeom prst="rect">
            <a:avLst/>
          </a:prstGeom>
          <a:noFill/>
          <a:ln>
            <a:noFill/>
          </a:ln>
        </p:spPr>
      </p:pic>
      <p:sp>
        <p:nvSpPr>
          <p:cNvPr id="220" name="Google Shape;220;p29"/>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21</a:t>
            </a:fld>
            <a:endParaRPr/>
          </a:p>
        </p:txBody>
      </p:sp>
      <p:sp>
        <p:nvSpPr>
          <p:cNvPr id="221" name="Google Shape;221;p29"/>
          <p:cNvSpPr txBox="1"/>
          <p:nvPr/>
        </p:nvSpPr>
        <p:spPr>
          <a:xfrm>
            <a:off x="2041500" y="964025"/>
            <a:ext cx="5061000" cy="464700"/>
          </a:xfrm>
          <a:prstGeom prst="rect">
            <a:avLst/>
          </a:prstGeom>
          <a:no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Clr>
                <a:srgbClr val="000000"/>
              </a:buClr>
              <a:buSzPts val="2400"/>
              <a:buFont typeface="Arial"/>
              <a:buNone/>
            </a:pPr>
            <a:r>
              <a:rPr lang="tr-TR" sz="2400" b="0" i="0" u="none" strike="noStrike" cap="none">
                <a:solidFill>
                  <a:srgbClr val="0A3534"/>
                </a:solidFill>
                <a:latin typeface="Proxima Nova Semibold"/>
                <a:ea typeface="Proxima Nova Semibold"/>
                <a:cs typeface="Proxima Nova Semibold"/>
                <a:sym typeface="Proxima Nova Semibold"/>
              </a:rPr>
              <a:t>What is the most critical phase?</a:t>
            </a:r>
            <a:endParaRPr sz="2400" b="0" i="0" u="none" strike="noStrike" cap="none">
              <a:solidFill>
                <a:srgbClr val="0A3534"/>
              </a:solidFill>
              <a:latin typeface="Proxima Nova Semibold"/>
              <a:ea typeface="Proxima Nova Semibold"/>
              <a:cs typeface="Proxima Nova Semibold"/>
              <a:sym typeface="Proxima Nova Semibold"/>
            </a:endParaRPr>
          </a:p>
        </p:txBody>
      </p:sp>
      <p:pic>
        <p:nvPicPr>
          <p:cNvPr id="222" name="Google Shape;222;p29">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223" name="Google Shape;223;p29"/>
          <p:cNvSpPr txBox="1"/>
          <p:nvPr/>
        </p:nvSpPr>
        <p:spPr>
          <a:xfrm>
            <a:off x="431800" y="173800"/>
            <a:ext cx="5640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Phases of SDLC</a:t>
            </a:r>
            <a:endParaRPr sz="4800" b="0" i="0" u="none" strike="noStrike" cap="none">
              <a:solidFill>
                <a:srgbClr val="419ED3"/>
              </a:solidFill>
              <a:latin typeface="Raleway Thin"/>
              <a:ea typeface="Raleway Thin"/>
              <a:cs typeface="Raleway Thin"/>
              <a:sym typeface="Raleway Thi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22</a:t>
            </a:fld>
            <a:endParaRPr/>
          </a:p>
        </p:txBody>
      </p:sp>
      <p:sp>
        <p:nvSpPr>
          <p:cNvPr id="229" name="Google Shape;229;p30"/>
          <p:cNvSpPr txBox="1"/>
          <p:nvPr/>
        </p:nvSpPr>
        <p:spPr>
          <a:xfrm>
            <a:off x="325200" y="813850"/>
            <a:ext cx="8532300" cy="923400"/>
          </a:xfrm>
          <a:prstGeom prst="rect">
            <a:avLst/>
          </a:prstGeom>
          <a:noFill/>
          <a:ln>
            <a:noFill/>
          </a:ln>
        </p:spPr>
        <p:txBody>
          <a:bodyPr spcFirstLastPara="1" wrap="square" lIns="0" tIns="0" rIns="0" bIns="0" anchor="ctr" anchorCtr="0">
            <a:noAutofit/>
          </a:bodyPr>
          <a:lstStyle/>
          <a:p>
            <a:pPr marL="0" marR="0" lvl="0" indent="0" algn="l" rtl="0">
              <a:lnSpc>
                <a:spcPct val="80000"/>
              </a:lnSpc>
              <a:spcBef>
                <a:spcPts val="0"/>
              </a:spcBef>
              <a:spcAft>
                <a:spcPts val="0"/>
              </a:spcAft>
              <a:buClr>
                <a:srgbClr val="000000"/>
              </a:buClr>
              <a:buSzPts val="2400"/>
              <a:buFont typeface="Arial"/>
              <a:buNone/>
            </a:pPr>
            <a:r>
              <a:rPr lang="tr-TR" sz="2400" b="0" i="0" u="none" strike="noStrike" cap="none">
                <a:solidFill>
                  <a:srgbClr val="0A3534"/>
                </a:solidFill>
                <a:latin typeface="Proxima Nova Semibold"/>
                <a:ea typeface="Proxima Nova Semibold"/>
                <a:cs typeface="Proxima Nova Semibold"/>
                <a:sym typeface="Proxima Nova Semibold"/>
              </a:rPr>
              <a:t>What is the name of the document that consists of all necessary requirements to be designed? </a:t>
            </a:r>
            <a:endParaRPr sz="2400" b="0" i="0" u="none" strike="noStrike" cap="none">
              <a:solidFill>
                <a:srgbClr val="0A3534"/>
              </a:solidFill>
              <a:latin typeface="Proxima Nova Semibold"/>
              <a:ea typeface="Proxima Nova Semibold"/>
              <a:cs typeface="Proxima Nova Semibold"/>
              <a:sym typeface="Proxima Nova Semibold"/>
            </a:endParaRPr>
          </a:p>
        </p:txBody>
      </p:sp>
      <p:pic>
        <p:nvPicPr>
          <p:cNvPr id="230" name="Google Shape;230;p30"/>
          <p:cNvPicPr preferRelativeResize="0"/>
          <p:nvPr/>
        </p:nvPicPr>
        <p:blipFill rotWithShape="1">
          <a:blip r:embed="rId3">
            <a:alphaModFix/>
          </a:blip>
          <a:srcRect b="52390"/>
          <a:stretch/>
        </p:blipFill>
        <p:spPr>
          <a:xfrm>
            <a:off x="3845825" y="1737250"/>
            <a:ext cx="4696001" cy="2894599"/>
          </a:xfrm>
          <a:prstGeom prst="rect">
            <a:avLst/>
          </a:prstGeom>
          <a:noFill/>
          <a:ln>
            <a:noFill/>
          </a:ln>
        </p:spPr>
      </p:pic>
      <p:sp>
        <p:nvSpPr>
          <p:cNvPr id="231" name="Google Shape;231;p30"/>
          <p:cNvSpPr txBox="1"/>
          <p:nvPr/>
        </p:nvSpPr>
        <p:spPr>
          <a:xfrm>
            <a:off x="431800" y="173800"/>
            <a:ext cx="5640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Phases of SDLC</a:t>
            </a:r>
            <a:endParaRPr sz="4800" b="0" i="0" u="none" strike="noStrike" cap="none">
              <a:solidFill>
                <a:srgbClr val="419ED3"/>
              </a:solidFill>
              <a:latin typeface="Raleway Thin"/>
              <a:ea typeface="Raleway Thin"/>
              <a:cs typeface="Raleway Thin"/>
              <a:sym typeface="Raleway Thin"/>
            </a:endParaRPr>
          </a:p>
        </p:txBody>
      </p:sp>
      <p:pic>
        <p:nvPicPr>
          <p:cNvPr id="232" name="Google Shape;232;p30"/>
          <p:cNvPicPr preferRelativeResize="0"/>
          <p:nvPr/>
        </p:nvPicPr>
        <p:blipFill rotWithShape="1">
          <a:blip r:embed="rId4">
            <a:alphaModFix/>
          </a:blip>
          <a:srcRect l="19886" t="19459" r="22869" b="24265"/>
          <a:stretch/>
        </p:blipFill>
        <p:spPr>
          <a:xfrm>
            <a:off x="1051600" y="2473763"/>
            <a:ext cx="1999799" cy="1421576"/>
          </a:xfrm>
          <a:prstGeom prst="rect">
            <a:avLst/>
          </a:prstGeom>
          <a:noFill/>
          <a:ln>
            <a:noFill/>
          </a:ln>
        </p:spPr>
      </p:pic>
      <p:pic>
        <p:nvPicPr>
          <p:cNvPr id="233" name="Google Shape;233;p30">
            <a:hlinkClick r:id="rId5"/>
          </p:cNvPr>
          <p:cNvPicPr preferRelativeResize="0"/>
          <p:nvPr/>
        </p:nvPicPr>
        <p:blipFill rotWithShape="1">
          <a:blip r:embed="rId6">
            <a:alphaModFix/>
          </a:blip>
          <a:srcRect/>
          <a:stretch/>
        </p:blipFill>
        <p:spPr>
          <a:xfrm>
            <a:off x="0" y="4429125"/>
            <a:ext cx="9144000" cy="714375"/>
          </a:xfrm>
          <a:prstGeom prst="rect">
            <a:avLst/>
          </a:prstGeom>
          <a:noFill/>
          <a:ln>
            <a:noFill/>
          </a:ln>
        </p:spPr>
      </p:pic>
      <p:sp>
        <p:nvSpPr>
          <p:cNvPr id="234" name="Google Shape;234;p30">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23</a:t>
            </a:fld>
            <a:endParaRPr/>
          </a:p>
        </p:txBody>
      </p:sp>
      <p:sp>
        <p:nvSpPr>
          <p:cNvPr id="240" name="Google Shape;240;p31"/>
          <p:cNvSpPr txBox="1">
            <a:spLocks noGrp="1"/>
          </p:cNvSpPr>
          <p:nvPr>
            <p:ph type="title"/>
          </p:nvPr>
        </p:nvSpPr>
        <p:spPr>
          <a:xfrm>
            <a:off x="431800" y="173800"/>
            <a:ext cx="8279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Requirements Phase</a:t>
            </a:r>
            <a:endParaRPr>
              <a:solidFill>
                <a:srgbClr val="3F98CC"/>
              </a:solidFill>
            </a:endParaRPr>
          </a:p>
        </p:txBody>
      </p:sp>
      <p:pic>
        <p:nvPicPr>
          <p:cNvPr id="241" name="Google Shape;241;p31"/>
          <p:cNvPicPr preferRelativeResize="0"/>
          <p:nvPr/>
        </p:nvPicPr>
        <p:blipFill rotWithShape="1">
          <a:blip r:embed="rId3">
            <a:alphaModFix/>
          </a:blip>
          <a:srcRect/>
          <a:stretch/>
        </p:blipFill>
        <p:spPr>
          <a:xfrm>
            <a:off x="266725" y="1126807"/>
            <a:ext cx="8839201" cy="942425"/>
          </a:xfrm>
          <a:prstGeom prst="rect">
            <a:avLst/>
          </a:prstGeom>
          <a:noFill/>
          <a:ln>
            <a:noFill/>
          </a:ln>
        </p:spPr>
      </p:pic>
      <p:sp>
        <p:nvSpPr>
          <p:cNvPr id="242" name="Google Shape;242;p31"/>
          <p:cNvSpPr/>
          <p:nvPr/>
        </p:nvSpPr>
        <p:spPr>
          <a:xfrm>
            <a:off x="105650" y="835025"/>
            <a:ext cx="1440000" cy="1440000"/>
          </a:xfrm>
          <a:prstGeom prst="ellipse">
            <a:avLst/>
          </a:prstGeom>
          <a:noFill/>
          <a:ln w="38100" cap="flat" cmpd="sng">
            <a:solidFill>
              <a:srgbClr val="FF0000"/>
            </a:solidFill>
            <a:prstDash val="solid"/>
            <a:round/>
            <a:headEnd type="none" w="sm" len="sm"/>
            <a:tailEnd type="none" w="sm" len="sm"/>
          </a:ln>
          <a:effectLst>
            <a:outerShdw blurRad="57150" dist="19050" dir="5400000" algn="bl" rotWithShape="0">
              <a:schemeClr val="lt1">
                <a:alpha val="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3" name="Google Shape;243;p31"/>
          <p:cNvPicPr preferRelativeResize="0"/>
          <p:nvPr/>
        </p:nvPicPr>
        <p:blipFill rotWithShape="1">
          <a:blip r:embed="rId4">
            <a:alphaModFix/>
          </a:blip>
          <a:srcRect t="11548" b="14091"/>
          <a:stretch/>
        </p:blipFill>
        <p:spPr>
          <a:xfrm>
            <a:off x="4881425" y="2666175"/>
            <a:ext cx="3125725" cy="2324425"/>
          </a:xfrm>
          <a:prstGeom prst="rect">
            <a:avLst/>
          </a:prstGeom>
          <a:noFill/>
          <a:ln>
            <a:noFill/>
          </a:ln>
        </p:spPr>
      </p:pic>
      <p:sp>
        <p:nvSpPr>
          <p:cNvPr id="244" name="Google Shape;244;p31"/>
          <p:cNvSpPr/>
          <p:nvPr/>
        </p:nvSpPr>
        <p:spPr>
          <a:xfrm rot="-10462749" flipH="1">
            <a:off x="530574" y="2839227"/>
            <a:ext cx="3868500" cy="1295928"/>
          </a:xfrm>
          <a:prstGeom prst="bentArrow">
            <a:avLst>
              <a:gd name="adj1" fmla="val 25000"/>
              <a:gd name="adj2" fmla="val 28405"/>
              <a:gd name="adj3" fmla="val 25000"/>
              <a:gd name="adj4" fmla="val 4375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24</a:t>
            </a:fld>
            <a:endParaRPr/>
          </a:p>
        </p:txBody>
      </p:sp>
      <p:sp>
        <p:nvSpPr>
          <p:cNvPr id="250" name="Google Shape;250;p32"/>
          <p:cNvSpPr txBox="1">
            <a:spLocks noGrp="1"/>
          </p:cNvSpPr>
          <p:nvPr>
            <p:ph type="title"/>
          </p:nvPr>
        </p:nvSpPr>
        <p:spPr>
          <a:xfrm>
            <a:off x="431800" y="173800"/>
            <a:ext cx="8279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Requirements Phase</a:t>
            </a:r>
            <a:endParaRPr>
              <a:solidFill>
                <a:srgbClr val="3F98CC"/>
              </a:solidFill>
            </a:endParaRPr>
          </a:p>
        </p:txBody>
      </p:sp>
      <p:pic>
        <p:nvPicPr>
          <p:cNvPr id="251" name="Google Shape;251;p32"/>
          <p:cNvPicPr preferRelativeResize="0"/>
          <p:nvPr/>
        </p:nvPicPr>
        <p:blipFill rotWithShape="1">
          <a:blip r:embed="rId3">
            <a:alphaModFix/>
          </a:blip>
          <a:srcRect/>
          <a:stretch/>
        </p:blipFill>
        <p:spPr>
          <a:xfrm>
            <a:off x="2462627" y="2079519"/>
            <a:ext cx="4218749" cy="2373049"/>
          </a:xfrm>
          <a:prstGeom prst="rect">
            <a:avLst/>
          </a:prstGeom>
          <a:noFill/>
          <a:ln>
            <a:noFill/>
          </a:ln>
        </p:spPr>
      </p:pic>
      <p:grpSp>
        <p:nvGrpSpPr>
          <p:cNvPr id="252" name="Google Shape;252;p32"/>
          <p:cNvGrpSpPr/>
          <p:nvPr/>
        </p:nvGrpSpPr>
        <p:grpSpPr>
          <a:xfrm>
            <a:off x="152400" y="854350"/>
            <a:ext cx="8938708" cy="720900"/>
            <a:chOff x="14244" y="2698100"/>
            <a:chExt cx="8938708" cy="720900"/>
          </a:xfrm>
        </p:grpSpPr>
        <p:sp>
          <p:nvSpPr>
            <p:cNvPr id="253" name="Google Shape;253;p32"/>
            <p:cNvSpPr/>
            <p:nvPr/>
          </p:nvSpPr>
          <p:spPr>
            <a:xfrm>
              <a:off x="14244" y="2698100"/>
              <a:ext cx="15090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254" name="Google Shape;254;p32"/>
            <p:cNvSpPr/>
            <p:nvPr/>
          </p:nvSpPr>
          <p:spPr>
            <a:xfrm>
              <a:off x="1432088"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255" name="Google Shape;255;p32"/>
            <p:cNvSpPr/>
            <p:nvPr/>
          </p:nvSpPr>
          <p:spPr>
            <a:xfrm>
              <a:off x="2842619" y="2698100"/>
              <a:ext cx="19386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a:t>Build/</a:t>
              </a:r>
              <a:endParaRPr sz="1200" b="1"/>
            </a:p>
            <a:p>
              <a:pPr marL="0" marR="0" lvl="0" indent="0" algn="ctr" rtl="0">
                <a:lnSpc>
                  <a:spcPct val="100000"/>
                </a:lnSpc>
                <a:spcBef>
                  <a:spcPts val="0"/>
                </a:spcBef>
                <a:spcAft>
                  <a:spcPts val="0"/>
                </a:spcAft>
                <a:buClr>
                  <a:srgbClr val="000000"/>
                </a:buClr>
                <a:buSzPts val="1200"/>
                <a:buFont typeface="Arial"/>
                <a:buNone/>
              </a:pPr>
              <a:r>
                <a:rPr lang="tr-TR" sz="1200" b="1"/>
                <a:t>Development</a:t>
              </a:r>
              <a:endParaRPr sz="1200" b="1"/>
            </a:p>
          </p:txBody>
        </p:sp>
        <p:sp>
          <p:nvSpPr>
            <p:cNvPr id="256" name="Google Shape;256;p32"/>
            <p:cNvSpPr/>
            <p:nvPr/>
          </p:nvSpPr>
          <p:spPr>
            <a:xfrm>
              <a:off x="4614746"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257" name="Google Shape;257;p32"/>
            <p:cNvSpPr/>
            <p:nvPr/>
          </p:nvSpPr>
          <p:spPr>
            <a:xfrm>
              <a:off x="5971354" y="2698100"/>
              <a:ext cx="15090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tr-TR" sz="1200" b="1"/>
                <a:t>Deliver</a:t>
              </a:r>
              <a:endParaRPr sz="1200" b="1"/>
            </a:p>
          </p:txBody>
        </p:sp>
        <p:sp>
          <p:nvSpPr>
            <p:cNvPr id="258" name="Google Shape;258;p32"/>
            <p:cNvSpPr/>
            <p:nvPr/>
          </p:nvSpPr>
          <p:spPr>
            <a:xfrm>
              <a:off x="7443952" y="2698100"/>
              <a:ext cx="15090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sp>
        <p:nvSpPr>
          <p:cNvPr id="259" name="Google Shape;259;p32"/>
          <p:cNvSpPr/>
          <p:nvPr/>
        </p:nvSpPr>
        <p:spPr>
          <a:xfrm>
            <a:off x="-9" y="778600"/>
            <a:ext cx="1800300" cy="872400"/>
          </a:xfrm>
          <a:prstGeom prst="chevron">
            <a:avLst>
              <a:gd name="adj" fmla="val 50000"/>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25</a:t>
            </a:fld>
            <a:endParaRPr/>
          </a:p>
        </p:txBody>
      </p:sp>
      <p:sp>
        <p:nvSpPr>
          <p:cNvPr id="265" name="Google Shape;265;p33"/>
          <p:cNvSpPr txBox="1">
            <a:spLocks noGrp="1"/>
          </p:cNvSpPr>
          <p:nvPr>
            <p:ph type="title"/>
          </p:nvPr>
        </p:nvSpPr>
        <p:spPr>
          <a:xfrm>
            <a:off x="279400" y="250000"/>
            <a:ext cx="8279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Requirement Phase</a:t>
            </a:r>
            <a:endParaRPr sz="3000">
              <a:solidFill>
                <a:srgbClr val="3F98CC"/>
              </a:solidFill>
            </a:endParaRPr>
          </a:p>
        </p:txBody>
      </p:sp>
      <p:pic>
        <p:nvPicPr>
          <p:cNvPr id="266" name="Google Shape;266;p33"/>
          <p:cNvPicPr preferRelativeResize="0"/>
          <p:nvPr/>
        </p:nvPicPr>
        <p:blipFill rotWithShape="1">
          <a:blip r:embed="rId3">
            <a:alphaModFix/>
          </a:blip>
          <a:srcRect l="15191" t="6900" r="10558" b="5755"/>
          <a:stretch/>
        </p:blipFill>
        <p:spPr>
          <a:xfrm>
            <a:off x="4089625" y="679675"/>
            <a:ext cx="5054375" cy="4463825"/>
          </a:xfrm>
          <a:prstGeom prst="rect">
            <a:avLst/>
          </a:prstGeom>
          <a:noFill/>
          <a:ln>
            <a:noFill/>
          </a:ln>
        </p:spPr>
      </p:pic>
      <p:pic>
        <p:nvPicPr>
          <p:cNvPr id="267" name="Google Shape;267;p33"/>
          <p:cNvPicPr preferRelativeResize="0"/>
          <p:nvPr/>
        </p:nvPicPr>
        <p:blipFill rotWithShape="1">
          <a:blip r:embed="rId4">
            <a:alphaModFix/>
          </a:blip>
          <a:srcRect/>
          <a:stretch/>
        </p:blipFill>
        <p:spPr>
          <a:xfrm>
            <a:off x="1076775" y="876400"/>
            <a:ext cx="1533201" cy="862425"/>
          </a:xfrm>
          <a:prstGeom prst="rect">
            <a:avLst/>
          </a:prstGeom>
          <a:noFill/>
          <a:ln>
            <a:noFill/>
          </a:ln>
        </p:spPr>
      </p:pic>
      <p:pic>
        <p:nvPicPr>
          <p:cNvPr id="268" name="Google Shape;268;p33"/>
          <p:cNvPicPr preferRelativeResize="0"/>
          <p:nvPr/>
        </p:nvPicPr>
        <p:blipFill rotWithShape="1">
          <a:blip r:embed="rId5">
            <a:alphaModFix/>
          </a:blip>
          <a:srcRect/>
          <a:stretch/>
        </p:blipFill>
        <p:spPr>
          <a:xfrm>
            <a:off x="0" y="2327300"/>
            <a:ext cx="3963525" cy="2816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26</a:t>
            </a:fld>
            <a:endParaRPr/>
          </a:p>
        </p:txBody>
      </p:sp>
      <p:sp>
        <p:nvSpPr>
          <p:cNvPr id="274" name="Google Shape;274;p34"/>
          <p:cNvSpPr txBox="1">
            <a:spLocks noGrp="1"/>
          </p:cNvSpPr>
          <p:nvPr>
            <p:ph type="title"/>
          </p:nvPr>
        </p:nvSpPr>
        <p:spPr>
          <a:xfrm>
            <a:off x="279400" y="250000"/>
            <a:ext cx="8279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Requirement Phase</a:t>
            </a:r>
            <a:endParaRPr sz="3000">
              <a:solidFill>
                <a:srgbClr val="3F98CC"/>
              </a:solidFill>
            </a:endParaRPr>
          </a:p>
        </p:txBody>
      </p:sp>
      <p:pic>
        <p:nvPicPr>
          <p:cNvPr id="275" name="Google Shape;275;p34"/>
          <p:cNvPicPr preferRelativeResize="0"/>
          <p:nvPr/>
        </p:nvPicPr>
        <p:blipFill rotWithShape="1">
          <a:blip r:embed="rId3">
            <a:alphaModFix/>
          </a:blip>
          <a:srcRect/>
          <a:stretch/>
        </p:blipFill>
        <p:spPr>
          <a:xfrm>
            <a:off x="132425" y="1550200"/>
            <a:ext cx="3392350" cy="2261526"/>
          </a:xfrm>
          <a:prstGeom prst="rect">
            <a:avLst/>
          </a:prstGeom>
          <a:noFill/>
          <a:ln>
            <a:noFill/>
          </a:ln>
        </p:spPr>
      </p:pic>
      <p:pic>
        <p:nvPicPr>
          <p:cNvPr id="276" name="Google Shape;276;p34"/>
          <p:cNvPicPr preferRelativeResize="0"/>
          <p:nvPr/>
        </p:nvPicPr>
        <p:blipFill rotWithShape="1">
          <a:blip r:embed="rId4">
            <a:alphaModFix/>
          </a:blip>
          <a:srcRect b="2028"/>
          <a:stretch/>
        </p:blipFill>
        <p:spPr>
          <a:xfrm>
            <a:off x="4123975" y="0"/>
            <a:ext cx="5020025"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27</a:t>
            </a:fld>
            <a:endParaRPr/>
          </a:p>
        </p:txBody>
      </p:sp>
      <p:sp>
        <p:nvSpPr>
          <p:cNvPr id="282" name="Google Shape;282;p35"/>
          <p:cNvSpPr txBox="1">
            <a:spLocks noGrp="1"/>
          </p:cNvSpPr>
          <p:nvPr>
            <p:ph type="title"/>
          </p:nvPr>
        </p:nvSpPr>
        <p:spPr>
          <a:xfrm>
            <a:off x="279400" y="250000"/>
            <a:ext cx="8279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Design Phase</a:t>
            </a:r>
            <a:endParaRPr sz="3000">
              <a:solidFill>
                <a:srgbClr val="3F98CC"/>
              </a:solidFill>
            </a:endParaRPr>
          </a:p>
        </p:txBody>
      </p:sp>
      <p:sp>
        <p:nvSpPr>
          <p:cNvPr id="283" name="Google Shape;283;p35"/>
          <p:cNvSpPr/>
          <p:nvPr/>
        </p:nvSpPr>
        <p:spPr>
          <a:xfrm>
            <a:off x="1385741" y="778600"/>
            <a:ext cx="1800300" cy="872400"/>
          </a:xfrm>
          <a:prstGeom prst="chevron">
            <a:avLst>
              <a:gd name="adj" fmla="val 50000"/>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4" name="Google Shape;284;p35"/>
          <p:cNvPicPr preferRelativeResize="0"/>
          <p:nvPr/>
        </p:nvPicPr>
        <p:blipFill rotWithShape="1">
          <a:blip r:embed="rId3">
            <a:alphaModFix/>
          </a:blip>
          <a:srcRect/>
          <a:stretch/>
        </p:blipFill>
        <p:spPr>
          <a:xfrm>
            <a:off x="685025" y="1916125"/>
            <a:ext cx="2813950" cy="2813950"/>
          </a:xfrm>
          <a:prstGeom prst="rect">
            <a:avLst/>
          </a:prstGeom>
          <a:noFill/>
          <a:ln>
            <a:noFill/>
          </a:ln>
        </p:spPr>
      </p:pic>
      <p:pic>
        <p:nvPicPr>
          <p:cNvPr id="285" name="Google Shape;285;p35"/>
          <p:cNvPicPr preferRelativeResize="0"/>
          <p:nvPr/>
        </p:nvPicPr>
        <p:blipFill rotWithShape="1">
          <a:blip r:embed="rId4">
            <a:alphaModFix/>
          </a:blip>
          <a:srcRect/>
          <a:stretch/>
        </p:blipFill>
        <p:spPr>
          <a:xfrm>
            <a:off x="4148950" y="1916125"/>
            <a:ext cx="4689898" cy="2813950"/>
          </a:xfrm>
          <a:prstGeom prst="rect">
            <a:avLst/>
          </a:prstGeom>
          <a:noFill/>
          <a:ln>
            <a:noFill/>
          </a:ln>
        </p:spPr>
      </p:pic>
      <p:grpSp>
        <p:nvGrpSpPr>
          <p:cNvPr id="286" name="Google Shape;286;p35"/>
          <p:cNvGrpSpPr/>
          <p:nvPr/>
        </p:nvGrpSpPr>
        <p:grpSpPr>
          <a:xfrm>
            <a:off x="152400" y="854350"/>
            <a:ext cx="8938708" cy="720900"/>
            <a:chOff x="14244" y="2698100"/>
            <a:chExt cx="8938708" cy="720900"/>
          </a:xfrm>
        </p:grpSpPr>
        <p:sp>
          <p:nvSpPr>
            <p:cNvPr id="287" name="Google Shape;287;p35"/>
            <p:cNvSpPr/>
            <p:nvPr/>
          </p:nvSpPr>
          <p:spPr>
            <a:xfrm>
              <a:off x="14244" y="2698100"/>
              <a:ext cx="15090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288" name="Google Shape;288;p35"/>
            <p:cNvSpPr/>
            <p:nvPr/>
          </p:nvSpPr>
          <p:spPr>
            <a:xfrm>
              <a:off x="1432088"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289" name="Google Shape;289;p35"/>
            <p:cNvSpPr/>
            <p:nvPr/>
          </p:nvSpPr>
          <p:spPr>
            <a:xfrm>
              <a:off x="2842619" y="2698100"/>
              <a:ext cx="19386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a:t>Build/</a:t>
              </a:r>
              <a:endParaRPr sz="1200" b="1"/>
            </a:p>
            <a:p>
              <a:pPr marL="0" marR="0" lvl="0" indent="0" algn="ctr" rtl="0">
                <a:lnSpc>
                  <a:spcPct val="100000"/>
                </a:lnSpc>
                <a:spcBef>
                  <a:spcPts val="0"/>
                </a:spcBef>
                <a:spcAft>
                  <a:spcPts val="0"/>
                </a:spcAft>
                <a:buClr>
                  <a:srgbClr val="000000"/>
                </a:buClr>
                <a:buSzPts val="1200"/>
                <a:buFont typeface="Arial"/>
                <a:buNone/>
              </a:pPr>
              <a:r>
                <a:rPr lang="tr-TR" sz="1200" b="1"/>
                <a:t>Development</a:t>
              </a:r>
              <a:endParaRPr sz="1200" b="1"/>
            </a:p>
          </p:txBody>
        </p:sp>
        <p:sp>
          <p:nvSpPr>
            <p:cNvPr id="290" name="Google Shape;290;p35"/>
            <p:cNvSpPr/>
            <p:nvPr/>
          </p:nvSpPr>
          <p:spPr>
            <a:xfrm>
              <a:off x="4614746"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291" name="Google Shape;291;p35"/>
            <p:cNvSpPr/>
            <p:nvPr/>
          </p:nvSpPr>
          <p:spPr>
            <a:xfrm>
              <a:off x="7443952" y="2698100"/>
              <a:ext cx="15090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sp>
        <p:nvSpPr>
          <p:cNvPr id="292" name="Google Shape;292;p35"/>
          <p:cNvSpPr/>
          <p:nvPr/>
        </p:nvSpPr>
        <p:spPr>
          <a:xfrm>
            <a:off x="6109510" y="854350"/>
            <a:ext cx="15090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tr-TR" sz="1200" b="1"/>
              <a:t>Deliver</a:t>
            </a:r>
            <a:endParaRPr sz="1200"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28</a:t>
            </a:fld>
            <a:endParaRPr/>
          </a:p>
        </p:txBody>
      </p:sp>
      <p:sp>
        <p:nvSpPr>
          <p:cNvPr id="298" name="Google Shape;298;p36"/>
          <p:cNvSpPr txBox="1">
            <a:spLocks noGrp="1"/>
          </p:cNvSpPr>
          <p:nvPr>
            <p:ph type="title"/>
          </p:nvPr>
        </p:nvSpPr>
        <p:spPr>
          <a:xfrm>
            <a:off x="279400" y="250000"/>
            <a:ext cx="8279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Design Phase</a:t>
            </a:r>
            <a:endParaRPr sz="3000">
              <a:solidFill>
                <a:srgbClr val="3F98CC"/>
              </a:solidFill>
            </a:endParaRPr>
          </a:p>
        </p:txBody>
      </p:sp>
      <p:pic>
        <p:nvPicPr>
          <p:cNvPr id="299" name="Google Shape;299;p36"/>
          <p:cNvPicPr preferRelativeResize="0"/>
          <p:nvPr/>
        </p:nvPicPr>
        <p:blipFill rotWithShape="1">
          <a:blip r:embed="rId3">
            <a:alphaModFix/>
          </a:blip>
          <a:srcRect/>
          <a:stretch/>
        </p:blipFill>
        <p:spPr>
          <a:xfrm>
            <a:off x="102625" y="1871700"/>
            <a:ext cx="4323626" cy="2432050"/>
          </a:xfrm>
          <a:prstGeom prst="rect">
            <a:avLst/>
          </a:prstGeom>
          <a:noFill/>
          <a:ln>
            <a:noFill/>
          </a:ln>
        </p:spPr>
      </p:pic>
      <p:pic>
        <p:nvPicPr>
          <p:cNvPr id="300" name="Google Shape;300;p36"/>
          <p:cNvPicPr preferRelativeResize="0"/>
          <p:nvPr/>
        </p:nvPicPr>
        <p:blipFill rotWithShape="1">
          <a:blip r:embed="rId4">
            <a:alphaModFix/>
          </a:blip>
          <a:srcRect/>
          <a:stretch/>
        </p:blipFill>
        <p:spPr>
          <a:xfrm>
            <a:off x="4571997" y="2571750"/>
            <a:ext cx="4504176" cy="2533599"/>
          </a:xfrm>
          <a:prstGeom prst="rect">
            <a:avLst/>
          </a:prstGeom>
          <a:noFill/>
          <a:ln>
            <a:noFill/>
          </a:ln>
        </p:spPr>
      </p:pic>
      <p:sp>
        <p:nvSpPr>
          <p:cNvPr id="301" name="Google Shape;301;p36"/>
          <p:cNvSpPr/>
          <p:nvPr/>
        </p:nvSpPr>
        <p:spPr>
          <a:xfrm>
            <a:off x="1364281" y="778600"/>
            <a:ext cx="1800300" cy="872400"/>
          </a:xfrm>
          <a:prstGeom prst="chevron">
            <a:avLst>
              <a:gd name="adj" fmla="val 50000"/>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2" name="Google Shape;302;p36"/>
          <p:cNvGrpSpPr/>
          <p:nvPr/>
        </p:nvGrpSpPr>
        <p:grpSpPr>
          <a:xfrm>
            <a:off x="152400" y="854350"/>
            <a:ext cx="8938708" cy="720900"/>
            <a:chOff x="14244" y="2698100"/>
            <a:chExt cx="8938708" cy="720900"/>
          </a:xfrm>
        </p:grpSpPr>
        <p:sp>
          <p:nvSpPr>
            <p:cNvPr id="303" name="Google Shape;303;p36"/>
            <p:cNvSpPr/>
            <p:nvPr/>
          </p:nvSpPr>
          <p:spPr>
            <a:xfrm>
              <a:off x="14244" y="2698100"/>
              <a:ext cx="15090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304" name="Google Shape;304;p36"/>
            <p:cNvSpPr/>
            <p:nvPr/>
          </p:nvSpPr>
          <p:spPr>
            <a:xfrm>
              <a:off x="1432088"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305" name="Google Shape;305;p36"/>
            <p:cNvSpPr/>
            <p:nvPr/>
          </p:nvSpPr>
          <p:spPr>
            <a:xfrm>
              <a:off x="2842619" y="2698100"/>
              <a:ext cx="19386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a:t>Build/</a:t>
              </a:r>
              <a:endParaRPr sz="1200" b="1"/>
            </a:p>
            <a:p>
              <a:pPr marL="0" marR="0" lvl="0" indent="0" algn="ctr" rtl="0">
                <a:lnSpc>
                  <a:spcPct val="100000"/>
                </a:lnSpc>
                <a:spcBef>
                  <a:spcPts val="0"/>
                </a:spcBef>
                <a:spcAft>
                  <a:spcPts val="0"/>
                </a:spcAft>
                <a:buClr>
                  <a:srgbClr val="000000"/>
                </a:buClr>
                <a:buSzPts val="1200"/>
                <a:buFont typeface="Arial"/>
                <a:buNone/>
              </a:pPr>
              <a:r>
                <a:rPr lang="tr-TR" sz="1200" b="1"/>
                <a:t>Development</a:t>
              </a:r>
              <a:endParaRPr sz="1200" b="1"/>
            </a:p>
          </p:txBody>
        </p:sp>
        <p:sp>
          <p:nvSpPr>
            <p:cNvPr id="306" name="Google Shape;306;p36"/>
            <p:cNvSpPr/>
            <p:nvPr/>
          </p:nvSpPr>
          <p:spPr>
            <a:xfrm>
              <a:off x="4614746"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307" name="Google Shape;307;p36"/>
            <p:cNvSpPr/>
            <p:nvPr/>
          </p:nvSpPr>
          <p:spPr>
            <a:xfrm>
              <a:off x="7443952" y="2698100"/>
              <a:ext cx="15090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sp>
        <p:nvSpPr>
          <p:cNvPr id="308" name="Google Shape;308;p36"/>
          <p:cNvSpPr/>
          <p:nvPr/>
        </p:nvSpPr>
        <p:spPr>
          <a:xfrm>
            <a:off x="6109510" y="854350"/>
            <a:ext cx="15090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tr-TR" sz="1200" b="1"/>
              <a:t>Deliver</a:t>
            </a:r>
            <a:endParaRPr sz="12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29</a:t>
            </a:fld>
            <a:endParaRPr/>
          </a:p>
        </p:txBody>
      </p:sp>
      <p:sp>
        <p:nvSpPr>
          <p:cNvPr id="314" name="Google Shape;314;p37"/>
          <p:cNvSpPr txBox="1">
            <a:spLocks noGrp="1"/>
          </p:cNvSpPr>
          <p:nvPr>
            <p:ph type="title"/>
          </p:nvPr>
        </p:nvSpPr>
        <p:spPr>
          <a:xfrm>
            <a:off x="431800" y="173800"/>
            <a:ext cx="8279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Build/Development Phase</a:t>
            </a:r>
            <a:endParaRPr sz="3000">
              <a:solidFill>
                <a:srgbClr val="3F98CC"/>
              </a:solidFill>
            </a:endParaRPr>
          </a:p>
        </p:txBody>
      </p:sp>
      <p:pic>
        <p:nvPicPr>
          <p:cNvPr id="315" name="Google Shape;315;p37"/>
          <p:cNvPicPr preferRelativeResize="0"/>
          <p:nvPr/>
        </p:nvPicPr>
        <p:blipFill rotWithShape="1">
          <a:blip r:embed="rId3">
            <a:alphaModFix/>
          </a:blip>
          <a:srcRect l="-31670" t="14927" r="42583" b="15318"/>
          <a:stretch/>
        </p:blipFill>
        <p:spPr>
          <a:xfrm>
            <a:off x="4572000" y="2135000"/>
            <a:ext cx="4422775" cy="2590325"/>
          </a:xfrm>
          <a:prstGeom prst="rect">
            <a:avLst/>
          </a:prstGeom>
          <a:noFill/>
          <a:ln>
            <a:noFill/>
          </a:ln>
        </p:spPr>
      </p:pic>
      <p:pic>
        <p:nvPicPr>
          <p:cNvPr id="316" name="Google Shape;316;p37"/>
          <p:cNvPicPr preferRelativeResize="0"/>
          <p:nvPr/>
        </p:nvPicPr>
        <p:blipFill rotWithShape="1">
          <a:blip r:embed="rId4">
            <a:alphaModFix/>
          </a:blip>
          <a:srcRect/>
          <a:stretch/>
        </p:blipFill>
        <p:spPr>
          <a:xfrm>
            <a:off x="14250" y="2315138"/>
            <a:ext cx="5429250" cy="2143125"/>
          </a:xfrm>
          <a:prstGeom prst="rect">
            <a:avLst/>
          </a:prstGeom>
          <a:noFill/>
          <a:ln>
            <a:noFill/>
          </a:ln>
        </p:spPr>
      </p:pic>
      <p:sp>
        <p:nvSpPr>
          <p:cNvPr id="317" name="Google Shape;317;p37"/>
          <p:cNvSpPr/>
          <p:nvPr/>
        </p:nvSpPr>
        <p:spPr>
          <a:xfrm>
            <a:off x="2812074" y="778600"/>
            <a:ext cx="2157900" cy="872400"/>
          </a:xfrm>
          <a:prstGeom prst="chevron">
            <a:avLst>
              <a:gd name="adj" fmla="val 50000"/>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8" name="Google Shape;318;p37"/>
          <p:cNvGrpSpPr/>
          <p:nvPr/>
        </p:nvGrpSpPr>
        <p:grpSpPr>
          <a:xfrm>
            <a:off x="152400" y="854350"/>
            <a:ext cx="8938708" cy="720900"/>
            <a:chOff x="14244" y="2698100"/>
            <a:chExt cx="8938708" cy="720900"/>
          </a:xfrm>
        </p:grpSpPr>
        <p:sp>
          <p:nvSpPr>
            <p:cNvPr id="319" name="Google Shape;319;p37"/>
            <p:cNvSpPr/>
            <p:nvPr/>
          </p:nvSpPr>
          <p:spPr>
            <a:xfrm>
              <a:off x="14244" y="2698100"/>
              <a:ext cx="15090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320" name="Google Shape;320;p37"/>
            <p:cNvSpPr/>
            <p:nvPr/>
          </p:nvSpPr>
          <p:spPr>
            <a:xfrm>
              <a:off x="1432088"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321" name="Google Shape;321;p37"/>
            <p:cNvSpPr/>
            <p:nvPr/>
          </p:nvSpPr>
          <p:spPr>
            <a:xfrm>
              <a:off x="2842619" y="2698100"/>
              <a:ext cx="19386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a:t>Build/</a:t>
              </a:r>
              <a:endParaRPr sz="1200" b="1"/>
            </a:p>
            <a:p>
              <a:pPr marL="0" marR="0" lvl="0" indent="0" algn="ctr" rtl="0">
                <a:lnSpc>
                  <a:spcPct val="100000"/>
                </a:lnSpc>
                <a:spcBef>
                  <a:spcPts val="0"/>
                </a:spcBef>
                <a:spcAft>
                  <a:spcPts val="0"/>
                </a:spcAft>
                <a:buClr>
                  <a:srgbClr val="000000"/>
                </a:buClr>
                <a:buSzPts val="1200"/>
                <a:buFont typeface="Arial"/>
                <a:buNone/>
              </a:pPr>
              <a:r>
                <a:rPr lang="tr-TR" sz="1200" b="1"/>
                <a:t>Development</a:t>
              </a:r>
              <a:endParaRPr sz="1200" b="1"/>
            </a:p>
          </p:txBody>
        </p:sp>
        <p:sp>
          <p:nvSpPr>
            <p:cNvPr id="322" name="Google Shape;322;p37"/>
            <p:cNvSpPr/>
            <p:nvPr/>
          </p:nvSpPr>
          <p:spPr>
            <a:xfrm>
              <a:off x="4614746"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323" name="Google Shape;323;p37"/>
            <p:cNvSpPr/>
            <p:nvPr/>
          </p:nvSpPr>
          <p:spPr>
            <a:xfrm>
              <a:off x="7443952" y="2698100"/>
              <a:ext cx="15090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sp>
        <p:nvSpPr>
          <p:cNvPr id="324" name="Google Shape;324;p37"/>
          <p:cNvSpPr/>
          <p:nvPr/>
        </p:nvSpPr>
        <p:spPr>
          <a:xfrm>
            <a:off x="6109510" y="854350"/>
            <a:ext cx="15090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tr-TR" sz="1200" b="1"/>
              <a:t>Deliver</a:t>
            </a:r>
            <a:endParaRPr sz="12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1"/>
          <p:cNvPicPr preferRelativeResize="0"/>
          <p:nvPr/>
        </p:nvPicPr>
        <p:blipFill rotWithShape="1">
          <a:blip r:embed="rId3">
            <a:alphaModFix/>
          </a:blip>
          <a:srcRect/>
          <a:stretch/>
        </p:blipFill>
        <p:spPr>
          <a:xfrm>
            <a:off x="1625175" y="90400"/>
            <a:ext cx="6137700" cy="49508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30</a:t>
            </a:fld>
            <a:endParaRPr/>
          </a:p>
        </p:txBody>
      </p:sp>
      <p:sp>
        <p:nvSpPr>
          <p:cNvPr id="330" name="Google Shape;330;p38"/>
          <p:cNvSpPr txBox="1">
            <a:spLocks noGrp="1"/>
          </p:cNvSpPr>
          <p:nvPr>
            <p:ph type="title"/>
          </p:nvPr>
        </p:nvSpPr>
        <p:spPr>
          <a:xfrm>
            <a:off x="431800" y="173800"/>
            <a:ext cx="8279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Build/Development Phase</a:t>
            </a:r>
            <a:endParaRPr sz="3000">
              <a:solidFill>
                <a:srgbClr val="3F98CC"/>
              </a:solidFill>
            </a:endParaRPr>
          </a:p>
        </p:txBody>
      </p:sp>
      <p:pic>
        <p:nvPicPr>
          <p:cNvPr id="331" name="Google Shape;331;p38"/>
          <p:cNvPicPr preferRelativeResize="0"/>
          <p:nvPr/>
        </p:nvPicPr>
        <p:blipFill rotWithShape="1">
          <a:blip r:embed="rId3">
            <a:alphaModFix/>
          </a:blip>
          <a:srcRect/>
          <a:stretch/>
        </p:blipFill>
        <p:spPr>
          <a:xfrm>
            <a:off x="0" y="2147525"/>
            <a:ext cx="4691775" cy="2995975"/>
          </a:xfrm>
          <a:prstGeom prst="rect">
            <a:avLst/>
          </a:prstGeom>
          <a:noFill/>
          <a:ln>
            <a:noFill/>
          </a:ln>
        </p:spPr>
      </p:pic>
      <p:pic>
        <p:nvPicPr>
          <p:cNvPr id="332" name="Google Shape;332;p38"/>
          <p:cNvPicPr preferRelativeResize="0"/>
          <p:nvPr/>
        </p:nvPicPr>
        <p:blipFill rotWithShape="1">
          <a:blip r:embed="rId4">
            <a:alphaModFix/>
          </a:blip>
          <a:srcRect/>
          <a:stretch/>
        </p:blipFill>
        <p:spPr>
          <a:xfrm>
            <a:off x="5732095" y="2580175"/>
            <a:ext cx="3288700" cy="1848775"/>
          </a:xfrm>
          <a:prstGeom prst="rect">
            <a:avLst/>
          </a:prstGeom>
          <a:noFill/>
          <a:ln>
            <a:noFill/>
          </a:ln>
        </p:spPr>
      </p:pic>
      <p:sp>
        <p:nvSpPr>
          <p:cNvPr id="333" name="Google Shape;333;p38"/>
          <p:cNvSpPr txBox="1">
            <a:spLocks noGrp="1"/>
          </p:cNvSpPr>
          <p:nvPr>
            <p:ph type="title"/>
          </p:nvPr>
        </p:nvSpPr>
        <p:spPr>
          <a:xfrm>
            <a:off x="279400" y="250000"/>
            <a:ext cx="8279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Design Phase</a:t>
            </a:r>
            <a:endParaRPr sz="3000">
              <a:solidFill>
                <a:srgbClr val="3F98CC"/>
              </a:solidFill>
            </a:endParaRPr>
          </a:p>
        </p:txBody>
      </p:sp>
      <p:sp>
        <p:nvSpPr>
          <p:cNvPr id="334" name="Google Shape;334;p38"/>
          <p:cNvSpPr/>
          <p:nvPr/>
        </p:nvSpPr>
        <p:spPr>
          <a:xfrm>
            <a:off x="2812074" y="778600"/>
            <a:ext cx="2157900" cy="872400"/>
          </a:xfrm>
          <a:prstGeom prst="chevron">
            <a:avLst>
              <a:gd name="adj" fmla="val 50000"/>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5" name="Google Shape;335;p38"/>
          <p:cNvGrpSpPr/>
          <p:nvPr/>
        </p:nvGrpSpPr>
        <p:grpSpPr>
          <a:xfrm>
            <a:off x="152400" y="854350"/>
            <a:ext cx="8938708" cy="720900"/>
            <a:chOff x="14244" y="2698100"/>
            <a:chExt cx="8938708" cy="720900"/>
          </a:xfrm>
        </p:grpSpPr>
        <p:sp>
          <p:nvSpPr>
            <p:cNvPr id="336" name="Google Shape;336;p38"/>
            <p:cNvSpPr/>
            <p:nvPr/>
          </p:nvSpPr>
          <p:spPr>
            <a:xfrm>
              <a:off x="14244" y="2698100"/>
              <a:ext cx="15090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337" name="Google Shape;337;p38"/>
            <p:cNvSpPr/>
            <p:nvPr/>
          </p:nvSpPr>
          <p:spPr>
            <a:xfrm>
              <a:off x="1432088"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338" name="Google Shape;338;p38"/>
            <p:cNvSpPr/>
            <p:nvPr/>
          </p:nvSpPr>
          <p:spPr>
            <a:xfrm>
              <a:off x="2842619" y="2698100"/>
              <a:ext cx="19386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a:t>Build/</a:t>
              </a:r>
              <a:endParaRPr sz="1200" b="1"/>
            </a:p>
            <a:p>
              <a:pPr marL="0" marR="0" lvl="0" indent="0" algn="ctr" rtl="0">
                <a:lnSpc>
                  <a:spcPct val="100000"/>
                </a:lnSpc>
                <a:spcBef>
                  <a:spcPts val="0"/>
                </a:spcBef>
                <a:spcAft>
                  <a:spcPts val="0"/>
                </a:spcAft>
                <a:buClr>
                  <a:srgbClr val="000000"/>
                </a:buClr>
                <a:buSzPts val="1200"/>
                <a:buFont typeface="Arial"/>
                <a:buNone/>
              </a:pPr>
              <a:r>
                <a:rPr lang="tr-TR" sz="1200" b="1"/>
                <a:t>Development</a:t>
              </a:r>
              <a:endParaRPr sz="1200" b="1"/>
            </a:p>
          </p:txBody>
        </p:sp>
        <p:sp>
          <p:nvSpPr>
            <p:cNvPr id="339" name="Google Shape;339;p38"/>
            <p:cNvSpPr/>
            <p:nvPr/>
          </p:nvSpPr>
          <p:spPr>
            <a:xfrm>
              <a:off x="4614746"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340" name="Google Shape;340;p38"/>
            <p:cNvSpPr/>
            <p:nvPr/>
          </p:nvSpPr>
          <p:spPr>
            <a:xfrm>
              <a:off x="7443952" y="2698100"/>
              <a:ext cx="15090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sp>
        <p:nvSpPr>
          <p:cNvPr id="341" name="Google Shape;341;p38"/>
          <p:cNvSpPr/>
          <p:nvPr/>
        </p:nvSpPr>
        <p:spPr>
          <a:xfrm>
            <a:off x="6109510" y="854350"/>
            <a:ext cx="15090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tr-TR" sz="1200" b="1"/>
              <a:t>Deliver</a:t>
            </a:r>
            <a:endParaRPr sz="1200"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9"/>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31</a:t>
            </a:fld>
            <a:endParaRPr/>
          </a:p>
        </p:txBody>
      </p:sp>
      <p:sp>
        <p:nvSpPr>
          <p:cNvPr id="347" name="Google Shape;347;p39"/>
          <p:cNvSpPr txBox="1"/>
          <p:nvPr/>
        </p:nvSpPr>
        <p:spPr>
          <a:xfrm>
            <a:off x="1436325" y="887825"/>
            <a:ext cx="6244800" cy="464700"/>
          </a:xfrm>
          <a:prstGeom prst="rect">
            <a:avLst/>
          </a:prstGeom>
          <a:no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Clr>
                <a:srgbClr val="000000"/>
              </a:buClr>
              <a:buSzPts val="2400"/>
              <a:buFont typeface="Arial"/>
              <a:buNone/>
            </a:pPr>
            <a:r>
              <a:rPr lang="tr-TR" sz="2400" b="0" i="0" u="none" strike="noStrike" cap="none" dirty="0">
                <a:solidFill>
                  <a:srgbClr val="0A3534"/>
                </a:solidFill>
                <a:latin typeface="Proxima Nova Semibold"/>
                <a:ea typeface="Proxima Nova Semibold"/>
                <a:cs typeface="Proxima Nova Semibold"/>
                <a:sym typeface="Proxima Nova Semibold"/>
              </a:rPr>
              <a:t>At </a:t>
            </a:r>
            <a:r>
              <a:rPr lang="tr-TR" sz="2400" b="0" i="0" u="none" strike="noStrike" cap="none" dirty="0" err="1">
                <a:solidFill>
                  <a:srgbClr val="0A3534"/>
                </a:solidFill>
                <a:latin typeface="Proxima Nova Semibold"/>
                <a:ea typeface="Proxima Nova Semibold"/>
                <a:cs typeface="Proxima Nova Semibold"/>
                <a:sym typeface="Proxima Nova Semibold"/>
              </a:rPr>
              <a:t>what</a:t>
            </a:r>
            <a:r>
              <a:rPr lang="tr-TR" sz="2400" b="0" i="0" u="none" strike="noStrike" cap="none" dirty="0">
                <a:solidFill>
                  <a:srgbClr val="0A3534"/>
                </a:solidFill>
                <a:latin typeface="Proxima Nova Semibold"/>
                <a:ea typeface="Proxima Nova Semibold"/>
                <a:cs typeface="Proxima Nova Semibold"/>
                <a:sym typeface="Proxima Nova Semibold"/>
              </a:rPr>
              <a:t> </a:t>
            </a:r>
            <a:r>
              <a:rPr lang="tr-TR" sz="2400" b="0" i="0" u="none" strike="noStrike" cap="none" dirty="0" err="1">
                <a:solidFill>
                  <a:srgbClr val="0A3534"/>
                </a:solidFill>
                <a:latin typeface="Proxima Nova Semibold"/>
                <a:ea typeface="Proxima Nova Semibold"/>
                <a:cs typeface="Proxima Nova Semibold"/>
                <a:sym typeface="Proxima Nova Semibold"/>
              </a:rPr>
              <a:t>phase</a:t>
            </a:r>
            <a:r>
              <a:rPr lang="tr-TR" sz="2400" b="0" i="0" u="none" strike="noStrike" cap="none" dirty="0">
                <a:solidFill>
                  <a:srgbClr val="0A3534"/>
                </a:solidFill>
                <a:latin typeface="Proxima Nova Semibold"/>
                <a:ea typeface="Proxima Nova Semibold"/>
                <a:cs typeface="Proxima Nova Semibold"/>
                <a:sym typeface="Proxima Nova Semibold"/>
              </a:rPr>
              <a:t> </a:t>
            </a:r>
            <a:r>
              <a:rPr lang="tr-TR" sz="2400" b="0" i="0" u="none" strike="noStrike" cap="none" dirty="0" err="1">
                <a:solidFill>
                  <a:srgbClr val="0A3534"/>
                </a:solidFill>
                <a:latin typeface="Proxima Nova Semibold"/>
                <a:ea typeface="Proxima Nova Semibold"/>
                <a:cs typeface="Proxima Nova Semibold"/>
                <a:sym typeface="Proxima Nova Semibold"/>
              </a:rPr>
              <a:t>we</a:t>
            </a:r>
            <a:r>
              <a:rPr lang="tr-TR" sz="2400" b="0" i="0" u="none" strike="noStrike" cap="none" dirty="0">
                <a:solidFill>
                  <a:srgbClr val="0A3534"/>
                </a:solidFill>
                <a:latin typeface="Proxima Nova Semibold"/>
                <a:ea typeface="Proxima Nova Semibold"/>
                <a:cs typeface="Proxima Nova Semibold"/>
                <a:sym typeface="Proxima Nova Semibold"/>
              </a:rPr>
              <a:t> </a:t>
            </a:r>
            <a:r>
              <a:rPr lang="tr-TR" sz="2400" b="0" i="0" u="none" strike="noStrike" cap="none" dirty="0" err="1">
                <a:solidFill>
                  <a:srgbClr val="0A3534"/>
                </a:solidFill>
                <a:latin typeface="Proxima Nova Semibold"/>
                <a:ea typeface="Proxima Nova Semibold"/>
                <a:cs typeface="Proxima Nova Semibold"/>
                <a:sym typeface="Proxima Nova Semibold"/>
              </a:rPr>
              <a:t>focus</a:t>
            </a:r>
            <a:r>
              <a:rPr lang="tr-TR" sz="2400" b="0" i="0" u="none" strike="noStrike" cap="none" dirty="0">
                <a:solidFill>
                  <a:srgbClr val="0A3534"/>
                </a:solidFill>
                <a:latin typeface="Proxima Nova Semibold"/>
                <a:ea typeface="Proxima Nova Semibold"/>
                <a:cs typeface="Proxima Nova Semibold"/>
                <a:sym typeface="Proxima Nova Semibold"/>
              </a:rPr>
              <a:t> on </a:t>
            </a:r>
            <a:r>
              <a:rPr lang="tr-TR" sz="2400" b="0" i="0" u="none" strike="noStrike" cap="none" dirty="0" err="1">
                <a:solidFill>
                  <a:srgbClr val="0A3534"/>
                </a:solidFill>
                <a:latin typeface="Proxima Nova Semibold"/>
                <a:ea typeface="Proxima Nova Semibold"/>
                <a:cs typeface="Proxima Nova Semibold"/>
                <a:sym typeface="Proxima Nova Semibold"/>
              </a:rPr>
              <a:t>the</a:t>
            </a:r>
            <a:r>
              <a:rPr lang="tr-TR" sz="2400" b="0" i="0" u="none" strike="noStrike" cap="none" dirty="0">
                <a:solidFill>
                  <a:srgbClr val="0A3534"/>
                </a:solidFill>
                <a:latin typeface="Proxima Nova Semibold"/>
                <a:ea typeface="Proxima Nova Semibold"/>
                <a:cs typeface="Proxima Nova Semibold"/>
                <a:sym typeface="Proxima Nova Semibold"/>
              </a:rPr>
              <a:t> </a:t>
            </a:r>
            <a:r>
              <a:rPr lang="tr-TR" sz="2400" b="0" i="0" u="none" strike="noStrike" cap="none" dirty="0" err="1">
                <a:solidFill>
                  <a:srgbClr val="0A3534"/>
                </a:solidFill>
                <a:latin typeface="Proxima Nova Semibold"/>
                <a:ea typeface="Proxima Nova Semibold"/>
                <a:cs typeface="Proxima Nova Semibold"/>
                <a:sym typeface="Proxima Nova Semibold"/>
              </a:rPr>
              <a:t>investigation</a:t>
            </a:r>
            <a:r>
              <a:rPr lang="tr-TR" sz="2400" b="0" i="0" u="none" strike="noStrike" cap="none" dirty="0">
                <a:solidFill>
                  <a:srgbClr val="0A3534"/>
                </a:solidFill>
                <a:latin typeface="Proxima Nova Semibold"/>
                <a:ea typeface="Proxima Nova Semibold"/>
                <a:cs typeface="Proxima Nova Semibold"/>
                <a:sym typeface="Proxima Nova Semibold"/>
              </a:rPr>
              <a:t>? </a:t>
            </a:r>
            <a:endParaRPr sz="2400" b="0" i="0" u="none" strike="noStrike" cap="none" dirty="0">
              <a:solidFill>
                <a:srgbClr val="0A3534"/>
              </a:solidFill>
              <a:latin typeface="Proxima Nova Semibold"/>
              <a:ea typeface="Proxima Nova Semibold"/>
              <a:cs typeface="Proxima Nova Semibold"/>
              <a:sym typeface="Proxima Nova Semibold"/>
            </a:endParaRPr>
          </a:p>
        </p:txBody>
      </p:sp>
      <p:pic>
        <p:nvPicPr>
          <p:cNvPr id="348" name="Google Shape;348;p39"/>
          <p:cNvPicPr preferRelativeResize="0"/>
          <p:nvPr/>
        </p:nvPicPr>
        <p:blipFill rotWithShape="1">
          <a:blip r:embed="rId3">
            <a:alphaModFix/>
          </a:blip>
          <a:srcRect/>
          <a:stretch/>
        </p:blipFill>
        <p:spPr>
          <a:xfrm>
            <a:off x="2657550" y="1442350"/>
            <a:ext cx="3770250" cy="2508925"/>
          </a:xfrm>
          <a:prstGeom prst="rect">
            <a:avLst/>
          </a:prstGeom>
          <a:noFill/>
          <a:ln>
            <a:noFill/>
          </a:ln>
        </p:spPr>
      </p:pic>
      <p:pic>
        <p:nvPicPr>
          <p:cNvPr id="349" name="Google Shape;349;p39">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350" name="Google Shape;350;p39"/>
          <p:cNvSpPr txBox="1"/>
          <p:nvPr/>
        </p:nvSpPr>
        <p:spPr>
          <a:xfrm>
            <a:off x="431800" y="173800"/>
            <a:ext cx="5640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Phases of SDLC</a:t>
            </a:r>
            <a:endParaRPr sz="4800" b="0" i="0" u="none" strike="noStrike" cap="none">
              <a:solidFill>
                <a:srgbClr val="419ED3"/>
              </a:solidFill>
              <a:latin typeface="Raleway Thin"/>
              <a:ea typeface="Raleway Thin"/>
              <a:cs typeface="Raleway Thin"/>
              <a:sym typeface="Raleway Thi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32</a:t>
            </a:fld>
            <a:endParaRPr/>
          </a:p>
        </p:txBody>
      </p:sp>
      <p:sp>
        <p:nvSpPr>
          <p:cNvPr id="356" name="Google Shape;356;p40"/>
          <p:cNvSpPr txBox="1">
            <a:spLocks noGrp="1"/>
          </p:cNvSpPr>
          <p:nvPr>
            <p:ph type="title"/>
          </p:nvPr>
        </p:nvSpPr>
        <p:spPr>
          <a:xfrm>
            <a:off x="431800" y="173800"/>
            <a:ext cx="8279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Testing Phase</a:t>
            </a:r>
            <a:endParaRPr>
              <a:solidFill>
                <a:srgbClr val="3F98CC"/>
              </a:solidFill>
            </a:endParaRPr>
          </a:p>
        </p:txBody>
      </p:sp>
      <p:pic>
        <p:nvPicPr>
          <p:cNvPr id="357" name="Google Shape;357;p40"/>
          <p:cNvPicPr preferRelativeResize="0"/>
          <p:nvPr/>
        </p:nvPicPr>
        <p:blipFill rotWithShape="1">
          <a:blip r:embed="rId3">
            <a:alphaModFix/>
          </a:blip>
          <a:srcRect/>
          <a:stretch/>
        </p:blipFill>
        <p:spPr>
          <a:xfrm>
            <a:off x="149250" y="1989150"/>
            <a:ext cx="4259000" cy="2800001"/>
          </a:xfrm>
          <a:prstGeom prst="rect">
            <a:avLst/>
          </a:prstGeom>
          <a:noFill/>
          <a:ln>
            <a:noFill/>
          </a:ln>
        </p:spPr>
      </p:pic>
      <p:pic>
        <p:nvPicPr>
          <p:cNvPr id="358" name="Google Shape;358;p40"/>
          <p:cNvPicPr preferRelativeResize="0"/>
          <p:nvPr/>
        </p:nvPicPr>
        <p:blipFill rotWithShape="1">
          <a:blip r:embed="rId4">
            <a:alphaModFix/>
          </a:blip>
          <a:srcRect l="11768" r="6452"/>
          <a:stretch/>
        </p:blipFill>
        <p:spPr>
          <a:xfrm>
            <a:off x="4986550" y="1989150"/>
            <a:ext cx="3864150" cy="2800000"/>
          </a:xfrm>
          <a:prstGeom prst="rect">
            <a:avLst/>
          </a:prstGeom>
          <a:noFill/>
          <a:ln>
            <a:noFill/>
          </a:ln>
        </p:spPr>
      </p:pic>
      <p:grpSp>
        <p:nvGrpSpPr>
          <p:cNvPr id="359" name="Google Shape;359;p40"/>
          <p:cNvGrpSpPr/>
          <p:nvPr/>
        </p:nvGrpSpPr>
        <p:grpSpPr>
          <a:xfrm>
            <a:off x="152400" y="854350"/>
            <a:ext cx="8938708" cy="720900"/>
            <a:chOff x="14244" y="2698100"/>
            <a:chExt cx="8938708" cy="720900"/>
          </a:xfrm>
        </p:grpSpPr>
        <p:sp>
          <p:nvSpPr>
            <p:cNvPr id="360" name="Google Shape;360;p40"/>
            <p:cNvSpPr/>
            <p:nvPr/>
          </p:nvSpPr>
          <p:spPr>
            <a:xfrm>
              <a:off x="14244" y="2698100"/>
              <a:ext cx="15090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361" name="Google Shape;361;p40"/>
            <p:cNvSpPr/>
            <p:nvPr/>
          </p:nvSpPr>
          <p:spPr>
            <a:xfrm>
              <a:off x="1432088"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362" name="Google Shape;362;p40"/>
            <p:cNvSpPr/>
            <p:nvPr/>
          </p:nvSpPr>
          <p:spPr>
            <a:xfrm>
              <a:off x="2842619" y="2698100"/>
              <a:ext cx="19386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a:t>Build/</a:t>
              </a:r>
              <a:endParaRPr sz="1200" b="1"/>
            </a:p>
            <a:p>
              <a:pPr marL="0" marR="0" lvl="0" indent="0" algn="ctr" rtl="0">
                <a:lnSpc>
                  <a:spcPct val="100000"/>
                </a:lnSpc>
                <a:spcBef>
                  <a:spcPts val="0"/>
                </a:spcBef>
                <a:spcAft>
                  <a:spcPts val="0"/>
                </a:spcAft>
                <a:buClr>
                  <a:srgbClr val="000000"/>
                </a:buClr>
                <a:buSzPts val="1200"/>
                <a:buFont typeface="Arial"/>
                <a:buNone/>
              </a:pPr>
              <a:r>
                <a:rPr lang="tr-TR" sz="1200" b="1"/>
                <a:t>Development</a:t>
              </a:r>
              <a:endParaRPr sz="1200" b="1"/>
            </a:p>
          </p:txBody>
        </p:sp>
        <p:sp>
          <p:nvSpPr>
            <p:cNvPr id="363" name="Google Shape;363;p40"/>
            <p:cNvSpPr/>
            <p:nvPr/>
          </p:nvSpPr>
          <p:spPr>
            <a:xfrm>
              <a:off x="4614746"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364" name="Google Shape;364;p40"/>
            <p:cNvSpPr/>
            <p:nvPr/>
          </p:nvSpPr>
          <p:spPr>
            <a:xfrm>
              <a:off x="7443952" y="2698100"/>
              <a:ext cx="15090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sp>
        <p:nvSpPr>
          <p:cNvPr id="365" name="Google Shape;365;p40"/>
          <p:cNvSpPr/>
          <p:nvPr/>
        </p:nvSpPr>
        <p:spPr>
          <a:xfrm>
            <a:off x="4564675" y="778600"/>
            <a:ext cx="1763400" cy="872400"/>
          </a:xfrm>
          <a:prstGeom prst="chevron">
            <a:avLst>
              <a:gd name="adj" fmla="val 50000"/>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40"/>
          <p:cNvSpPr/>
          <p:nvPr/>
        </p:nvSpPr>
        <p:spPr>
          <a:xfrm>
            <a:off x="6109510" y="854350"/>
            <a:ext cx="15090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tr-TR" sz="1200" b="1"/>
              <a:t>Deliver</a:t>
            </a:r>
            <a:endParaRPr sz="12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33</a:t>
            </a:fld>
            <a:endParaRPr/>
          </a:p>
        </p:txBody>
      </p:sp>
      <p:pic>
        <p:nvPicPr>
          <p:cNvPr id="372" name="Google Shape;372;p41"/>
          <p:cNvPicPr preferRelativeResize="0"/>
          <p:nvPr/>
        </p:nvPicPr>
        <p:blipFill rotWithShape="1">
          <a:blip r:embed="rId3">
            <a:alphaModFix/>
          </a:blip>
          <a:srcRect/>
          <a:stretch/>
        </p:blipFill>
        <p:spPr>
          <a:xfrm>
            <a:off x="1968175" y="1911200"/>
            <a:ext cx="7074101" cy="2995175"/>
          </a:xfrm>
          <a:prstGeom prst="rect">
            <a:avLst/>
          </a:prstGeom>
          <a:noFill/>
          <a:ln w="28575" cap="flat" cmpd="sng">
            <a:solidFill>
              <a:srgbClr val="000000"/>
            </a:solidFill>
            <a:prstDash val="solid"/>
            <a:round/>
            <a:headEnd type="none" w="sm" len="sm"/>
            <a:tailEnd type="none" w="sm" len="sm"/>
          </a:ln>
        </p:spPr>
      </p:pic>
      <p:pic>
        <p:nvPicPr>
          <p:cNvPr id="373" name="Google Shape;373;p41"/>
          <p:cNvPicPr preferRelativeResize="0"/>
          <p:nvPr/>
        </p:nvPicPr>
        <p:blipFill rotWithShape="1">
          <a:blip r:embed="rId4">
            <a:alphaModFix/>
          </a:blip>
          <a:srcRect l="17812" r="17227" b="16673"/>
          <a:stretch/>
        </p:blipFill>
        <p:spPr>
          <a:xfrm>
            <a:off x="90450" y="1064000"/>
            <a:ext cx="2927200" cy="2223950"/>
          </a:xfrm>
          <a:prstGeom prst="rect">
            <a:avLst/>
          </a:prstGeom>
          <a:noFill/>
          <a:ln w="38100" cap="flat" cmpd="sng">
            <a:solidFill>
              <a:srgbClr val="FF0000"/>
            </a:solidFill>
            <a:prstDash val="solid"/>
            <a:round/>
            <a:headEnd type="none" w="sm" len="sm"/>
            <a:tailEnd type="none" w="sm" len="sm"/>
          </a:ln>
        </p:spPr>
      </p:pic>
      <p:pic>
        <p:nvPicPr>
          <p:cNvPr id="374" name="Google Shape;374;p41"/>
          <p:cNvPicPr preferRelativeResize="0"/>
          <p:nvPr/>
        </p:nvPicPr>
        <p:blipFill rotWithShape="1">
          <a:blip r:embed="rId5">
            <a:alphaModFix/>
          </a:blip>
          <a:srcRect/>
          <a:stretch/>
        </p:blipFill>
        <p:spPr>
          <a:xfrm>
            <a:off x="2131812" y="1070545"/>
            <a:ext cx="876278" cy="872400"/>
          </a:xfrm>
          <a:prstGeom prst="rect">
            <a:avLst/>
          </a:prstGeom>
          <a:noFill/>
          <a:ln w="38100" cap="flat" cmpd="sng">
            <a:solidFill>
              <a:srgbClr val="FF0000"/>
            </a:solidFill>
            <a:prstDash val="solid"/>
            <a:round/>
            <a:headEnd type="none" w="sm" len="sm"/>
            <a:tailEnd type="none" w="sm" len="sm"/>
          </a:ln>
        </p:spPr>
      </p:pic>
      <p:grpSp>
        <p:nvGrpSpPr>
          <p:cNvPr id="375" name="Google Shape;375;p41"/>
          <p:cNvGrpSpPr/>
          <p:nvPr/>
        </p:nvGrpSpPr>
        <p:grpSpPr>
          <a:xfrm>
            <a:off x="152400" y="92350"/>
            <a:ext cx="8938708" cy="720900"/>
            <a:chOff x="14244" y="2698100"/>
            <a:chExt cx="8938708" cy="720900"/>
          </a:xfrm>
        </p:grpSpPr>
        <p:sp>
          <p:nvSpPr>
            <p:cNvPr id="376" name="Google Shape;376;p41"/>
            <p:cNvSpPr/>
            <p:nvPr/>
          </p:nvSpPr>
          <p:spPr>
            <a:xfrm>
              <a:off x="14244" y="2698100"/>
              <a:ext cx="15090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377" name="Google Shape;377;p41"/>
            <p:cNvSpPr/>
            <p:nvPr/>
          </p:nvSpPr>
          <p:spPr>
            <a:xfrm>
              <a:off x="1432088"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378" name="Google Shape;378;p41"/>
            <p:cNvSpPr/>
            <p:nvPr/>
          </p:nvSpPr>
          <p:spPr>
            <a:xfrm>
              <a:off x="2842619" y="2698100"/>
              <a:ext cx="19386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a:t>Build/</a:t>
              </a:r>
              <a:endParaRPr sz="1200" b="1"/>
            </a:p>
            <a:p>
              <a:pPr marL="0" marR="0" lvl="0" indent="0" algn="ctr" rtl="0">
                <a:lnSpc>
                  <a:spcPct val="100000"/>
                </a:lnSpc>
                <a:spcBef>
                  <a:spcPts val="0"/>
                </a:spcBef>
                <a:spcAft>
                  <a:spcPts val="0"/>
                </a:spcAft>
                <a:buClr>
                  <a:srgbClr val="000000"/>
                </a:buClr>
                <a:buSzPts val="1200"/>
                <a:buFont typeface="Arial"/>
                <a:buNone/>
              </a:pPr>
              <a:r>
                <a:rPr lang="tr-TR" sz="1200" b="1"/>
                <a:t>Development</a:t>
              </a:r>
              <a:endParaRPr sz="1200" b="1"/>
            </a:p>
          </p:txBody>
        </p:sp>
        <p:sp>
          <p:nvSpPr>
            <p:cNvPr id="379" name="Google Shape;379;p41"/>
            <p:cNvSpPr/>
            <p:nvPr/>
          </p:nvSpPr>
          <p:spPr>
            <a:xfrm>
              <a:off x="4614746"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380" name="Google Shape;380;p41"/>
            <p:cNvSpPr/>
            <p:nvPr/>
          </p:nvSpPr>
          <p:spPr>
            <a:xfrm>
              <a:off x="7443952" y="2698100"/>
              <a:ext cx="15090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sp>
        <p:nvSpPr>
          <p:cNvPr id="381" name="Google Shape;381;p41"/>
          <p:cNvSpPr/>
          <p:nvPr/>
        </p:nvSpPr>
        <p:spPr>
          <a:xfrm>
            <a:off x="5936275" y="16600"/>
            <a:ext cx="1763400" cy="872400"/>
          </a:xfrm>
          <a:prstGeom prst="chevron">
            <a:avLst>
              <a:gd name="adj" fmla="val 50000"/>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41"/>
          <p:cNvSpPr/>
          <p:nvPr/>
        </p:nvSpPr>
        <p:spPr>
          <a:xfrm>
            <a:off x="6109510" y="92350"/>
            <a:ext cx="15090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tr-TR" sz="1200" b="1"/>
              <a:t>Deliver</a:t>
            </a:r>
            <a:endParaRPr sz="1200"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34</a:t>
            </a:fld>
            <a:endParaRPr/>
          </a:p>
        </p:txBody>
      </p:sp>
      <p:pic>
        <p:nvPicPr>
          <p:cNvPr id="388" name="Google Shape;388;p42"/>
          <p:cNvPicPr preferRelativeResize="0"/>
          <p:nvPr/>
        </p:nvPicPr>
        <p:blipFill rotWithShape="1">
          <a:blip r:embed="rId3">
            <a:alphaModFix/>
          </a:blip>
          <a:srcRect/>
          <a:stretch/>
        </p:blipFill>
        <p:spPr>
          <a:xfrm>
            <a:off x="14250" y="1005899"/>
            <a:ext cx="4009299" cy="1673400"/>
          </a:xfrm>
          <a:prstGeom prst="rect">
            <a:avLst/>
          </a:prstGeom>
          <a:noFill/>
          <a:ln>
            <a:noFill/>
          </a:ln>
        </p:spPr>
      </p:pic>
      <p:pic>
        <p:nvPicPr>
          <p:cNvPr id="389" name="Google Shape;389;p42"/>
          <p:cNvPicPr preferRelativeResize="0"/>
          <p:nvPr/>
        </p:nvPicPr>
        <p:blipFill rotWithShape="1">
          <a:blip r:embed="rId4">
            <a:alphaModFix/>
          </a:blip>
          <a:srcRect/>
          <a:stretch/>
        </p:blipFill>
        <p:spPr>
          <a:xfrm>
            <a:off x="3691700" y="1254475"/>
            <a:ext cx="5414224" cy="3850875"/>
          </a:xfrm>
          <a:prstGeom prst="rect">
            <a:avLst/>
          </a:prstGeom>
          <a:noFill/>
          <a:ln>
            <a:noFill/>
          </a:ln>
        </p:spPr>
      </p:pic>
      <p:grpSp>
        <p:nvGrpSpPr>
          <p:cNvPr id="390" name="Google Shape;390;p42"/>
          <p:cNvGrpSpPr/>
          <p:nvPr/>
        </p:nvGrpSpPr>
        <p:grpSpPr>
          <a:xfrm>
            <a:off x="152400" y="92350"/>
            <a:ext cx="8938708" cy="720900"/>
            <a:chOff x="14244" y="2698100"/>
            <a:chExt cx="8938708" cy="720900"/>
          </a:xfrm>
        </p:grpSpPr>
        <p:sp>
          <p:nvSpPr>
            <p:cNvPr id="391" name="Google Shape;391;p42"/>
            <p:cNvSpPr/>
            <p:nvPr/>
          </p:nvSpPr>
          <p:spPr>
            <a:xfrm>
              <a:off x="14244" y="2698100"/>
              <a:ext cx="15090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392" name="Google Shape;392;p42"/>
            <p:cNvSpPr/>
            <p:nvPr/>
          </p:nvSpPr>
          <p:spPr>
            <a:xfrm>
              <a:off x="1432088"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393" name="Google Shape;393;p42"/>
            <p:cNvSpPr/>
            <p:nvPr/>
          </p:nvSpPr>
          <p:spPr>
            <a:xfrm>
              <a:off x="2842619" y="2698100"/>
              <a:ext cx="19386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a:t>Build/</a:t>
              </a:r>
              <a:endParaRPr sz="1200" b="1"/>
            </a:p>
            <a:p>
              <a:pPr marL="0" marR="0" lvl="0" indent="0" algn="ctr" rtl="0">
                <a:lnSpc>
                  <a:spcPct val="100000"/>
                </a:lnSpc>
                <a:spcBef>
                  <a:spcPts val="0"/>
                </a:spcBef>
                <a:spcAft>
                  <a:spcPts val="0"/>
                </a:spcAft>
                <a:buClr>
                  <a:srgbClr val="000000"/>
                </a:buClr>
                <a:buSzPts val="1200"/>
                <a:buFont typeface="Arial"/>
                <a:buNone/>
              </a:pPr>
              <a:r>
                <a:rPr lang="tr-TR" sz="1200" b="1"/>
                <a:t>Development</a:t>
              </a:r>
              <a:endParaRPr sz="1200" b="1"/>
            </a:p>
          </p:txBody>
        </p:sp>
        <p:sp>
          <p:nvSpPr>
            <p:cNvPr id="394" name="Google Shape;394;p42"/>
            <p:cNvSpPr/>
            <p:nvPr/>
          </p:nvSpPr>
          <p:spPr>
            <a:xfrm>
              <a:off x="4614746"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395" name="Google Shape;395;p42"/>
            <p:cNvSpPr/>
            <p:nvPr/>
          </p:nvSpPr>
          <p:spPr>
            <a:xfrm>
              <a:off x="7443952" y="2698100"/>
              <a:ext cx="15090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sp>
        <p:nvSpPr>
          <p:cNvPr id="396" name="Google Shape;396;p42"/>
          <p:cNvSpPr/>
          <p:nvPr/>
        </p:nvSpPr>
        <p:spPr>
          <a:xfrm>
            <a:off x="5936275" y="16600"/>
            <a:ext cx="1763400" cy="872400"/>
          </a:xfrm>
          <a:prstGeom prst="chevron">
            <a:avLst>
              <a:gd name="adj" fmla="val 50000"/>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42"/>
          <p:cNvSpPr/>
          <p:nvPr/>
        </p:nvSpPr>
        <p:spPr>
          <a:xfrm>
            <a:off x="6109510" y="92350"/>
            <a:ext cx="15090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tr-TR" sz="1200" b="1"/>
              <a:t>Deliver</a:t>
            </a:r>
            <a:endParaRPr sz="12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35</a:t>
            </a:fld>
            <a:endParaRPr/>
          </a:p>
        </p:txBody>
      </p:sp>
      <p:sp>
        <p:nvSpPr>
          <p:cNvPr id="403" name="Google Shape;403;p43"/>
          <p:cNvSpPr/>
          <p:nvPr/>
        </p:nvSpPr>
        <p:spPr>
          <a:xfrm>
            <a:off x="7350275" y="31550"/>
            <a:ext cx="1800300" cy="872400"/>
          </a:xfrm>
          <a:prstGeom prst="chevron">
            <a:avLst>
              <a:gd name="adj" fmla="val 50000"/>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4" name="Google Shape;404;p43"/>
          <p:cNvPicPr preferRelativeResize="0"/>
          <p:nvPr/>
        </p:nvPicPr>
        <p:blipFill rotWithShape="1">
          <a:blip r:embed="rId3">
            <a:alphaModFix/>
          </a:blip>
          <a:srcRect l="56242"/>
          <a:stretch/>
        </p:blipFill>
        <p:spPr>
          <a:xfrm>
            <a:off x="58350" y="1118550"/>
            <a:ext cx="2239373" cy="1652601"/>
          </a:xfrm>
          <a:prstGeom prst="rect">
            <a:avLst/>
          </a:prstGeom>
          <a:noFill/>
          <a:ln>
            <a:noFill/>
          </a:ln>
        </p:spPr>
      </p:pic>
      <p:pic>
        <p:nvPicPr>
          <p:cNvPr id="405" name="Google Shape;405;p43"/>
          <p:cNvPicPr preferRelativeResize="0"/>
          <p:nvPr/>
        </p:nvPicPr>
        <p:blipFill rotWithShape="1">
          <a:blip r:embed="rId4">
            <a:alphaModFix/>
          </a:blip>
          <a:srcRect/>
          <a:stretch/>
        </p:blipFill>
        <p:spPr>
          <a:xfrm>
            <a:off x="2729850" y="1099350"/>
            <a:ext cx="6271425" cy="3919625"/>
          </a:xfrm>
          <a:prstGeom prst="rect">
            <a:avLst/>
          </a:prstGeom>
          <a:noFill/>
          <a:ln>
            <a:noFill/>
          </a:ln>
        </p:spPr>
      </p:pic>
      <p:sp>
        <p:nvSpPr>
          <p:cNvPr id="406" name="Google Shape;406;p43"/>
          <p:cNvSpPr/>
          <p:nvPr/>
        </p:nvSpPr>
        <p:spPr>
          <a:xfrm rot="-10462506" flipH="1">
            <a:off x="864047" y="2840413"/>
            <a:ext cx="1456915" cy="885355"/>
          </a:xfrm>
          <a:prstGeom prst="bentArrow">
            <a:avLst>
              <a:gd name="adj1" fmla="val 25000"/>
              <a:gd name="adj2" fmla="val 28405"/>
              <a:gd name="adj3" fmla="val 25000"/>
              <a:gd name="adj4" fmla="val 4375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7" name="Google Shape;407;p43"/>
          <p:cNvGrpSpPr/>
          <p:nvPr/>
        </p:nvGrpSpPr>
        <p:grpSpPr>
          <a:xfrm>
            <a:off x="152400" y="92350"/>
            <a:ext cx="8938708" cy="720900"/>
            <a:chOff x="14244" y="2698100"/>
            <a:chExt cx="8938708" cy="720900"/>
          </a:xfrm>
        </p:grpSpPr>
        <p:sp>
          <p:nvSpPr>
            <p:cNvPr id="408" name="Google Shape;408;p43"/>
            <p:cNvSpPr/>
            <p:nvPr/>
          </p:nvSpPr>
          <p:spPr>
            <a:xfrm>
              <a:off x="14244" y="2698100"/>
              <a:ext cx="15090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409" name="Google Shape;409;p43"/>
            <p:cNvSpPr/>
            <p:nvPr/>
          </p:nvSpPr>
          <p:spPr>
            <a:xfrm>
              <a:off x="1432088"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410" name="Google Shape;410;p43"/>
            <p:cNvSpPr/>
            <p:nvPr/>
          </p:nvSpPr>
          <p:spPr>
            <a:xfrm>
              <a:off x="2842619" y="2698100"/>
              <a:ext cx="19386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a:t>Build/</a:t>
              </a:r>
              <a:endParaRPr sz="1200" b="1"/>
            </a:p>
            <a:p>
              <a:pPr marL="0" marR="0" lvl="0" indent="0" algn="ctr" rtl="0">
                <a:lnSpc>
                  <a:spcPct val="100000"/>
                </a:lnSpc>
                <a:spcBef>
                  <a:spcPts val="0"/>
                </a:spcBef>
                <a:spcAft>
                  <a:spcPts val="0"/>
                </a:spcAft>
                <a:buClr>
                  <a:srgbClr val="000000"/>
                </a:buClr>
                <a:buSzPts val="1200"/>
                <a:buFont typeface="Arial"/>
                <a:buNone/>
              </a:pPr>
              <a:r>
                <a:rPr lang="tr-TR" sz="1200" b="1"/>
                <a:t>Development</a:t>
              </a:r>
              <a:endParaRPr sz="1200" b="1"/>
            </a:p>
          </p:txBody>
        </p:sp>
        <p:sp>
          <p:nvSpPr>
            <p:cNvPr id="411" name="Google Shape;411;p43"/>
            <p:cNvSpPr/>
            <p:nvPr/>
          </p:nvSpPr>
          <p:spPr>
            <a:xfrm>
              <a:off x="4614746"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412" name="Google Shape;412;p43"/>
            <p:cNvSpPr/>
            <p:nvPr/>
          </p:nvSpPr>
          <p:spPr>
            <a:xfrm>
              <a:off x="7443952" y="2698100"/>
              <a:ext cx="15090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sp>
        <p:nvSpPr>
          <p:cNvPr id="413" name="Google Shape;413;p43"/>
          <p:cNvSpPr/>
          <p:nvPr/>
        </p:nvSpPr>
        <p:spPr>
          <a:xfrm>
            <a:off x="6109510" y="92350"/>
            <a:ext cx="15090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tr-TR" sz="1200" b="1"/>
              <a:t>Deliver</a:t>
            </a:r>
            <a:endParaRPr sz="1200"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44"/>
          <p:cNvPicPr preferRelativeResize="0"/>
          <p:nvPr/>
        </p:nvPicPr>
        <p:blipFill rotWithShape="1">
          <a:blip r:embed="rId3">
            <a:alphaModFix/>
          </a:blip>
          <a:srcRect/>
          <a:stretch/>
        </p:blipFill>
        <p:spPr>
          <a:xfrm>
            <a:off x="3725425" y="95650"/>
            <a:ext cx="4444750" cy="4972574"/>
          </a:xfrm>
          <a:prstGeom prst="rect">
            <a:avLst/>
          </a:prstGeom>
          <a:noFill/>
          <a:ln>
            <a:noFill/>
          </a:ln>
        </p:spPr>
      </p:pic>
      <p:grpSp>
        <p:nvGrpSpPr>
          <p:cNvPr id="419" name="Google Shape;419;p44"/>
          <p:cNvGrpSpPr/>
          <p:nvPr/>
        </p:nvGrpSpPr>
        <p:grpSpPr>
          <a:xfrm>
            <a:off x="120700" y="107300"/>
            <a:ext cx="8938708" cy="720900"/>
            <a:chOff x="14244" y="2698100"/>
            <a:chExt cx="8938708" cy="720900"/>
          </a:xfrm>
        </p:grpSpPr>
        <p:sp>
          <p:nvSpPr>
            <p:cNvPr id="420" name="Google Shape;420;p44"/>
            <p:cNvSpPr/>
            <p:nvPr/>
          </p:nvSpPr>
          <p:spPr>
            <a:xfrm>
              <a:off x="14244" y="2698100"/>
              <a:ext cx="15090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421" name="Google Shape;421;p44"/>
            <p:cNvSpPr/>
            <p:nvPr/>
          </p:nvSpPr>
          <p:spPr>
            <a:xfrm>
              <a:off x="1249167" y="2698100"/>
              <a:ext cx="1509000" cy="720900"/>
            </a:xfrm>
            <a:prstGeom prst="chevron">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Feasibility Study</a:t>
              </a:r>
              <a:endParaRPr sz="1200" b="1" i="0" u="none" strike="noStrike" cap="none">
                <a:solidFill>
                  <a:srgbClr val="000000"/>
                </a:solidFill>
                <a:latin typeface="Arial"/>
                <a:ea typeface="Arial"/>
                <a:cs typeface="Arial"/>
                <a:sym typeface="Arial"/>
              </a:endParaRPr>
            </a:p>
          </p:txBody>
        </p:sp>
        <p:sp>
          <p:nvSpPr>
            <p:cNvPr id="422" name="Google Shape;422;p44"/>
            <p:cNvSpPr/>
            <p:nvPr/>
          </p:nvSpPr>
          <p:spPr>
            <a:xfrm>
              <a:off x="2484090"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423" name="Google Shape;423;p44"/>
            <p:cNvSpPr/>
            <p:nvPr/>
          </p:nvSpPr>
          <p:spPr>
            <a:xfrm>
              <a:off x="3719013" y="2698100"/>
              <a:ext cx="15090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Coding</a:t>
              </a:r>
              <a:endParaRPr sz="1200" b="1" i="0" u="none" strike="noStrike" cap="none">
                <a:solidFill>
                  <a:srgbClr val="000000"/>
                </a:solidFill>
                <a:latin typeface="Arial"/>
                <a:ea typeface="Arial"/>
                <a:cs typeface="Arial"/>
                <a:sym typeface="Arial"/>
              </a:endParaRPr>
            </a:p>
          </p:txBody>
        </p:sp>
        <p:sp>
          <p:nvSpPr>
            <p:cNvPr id="424" name="Google Shape;424;p44"/>
            <p:cNvSpPr/>
            <p:nvPr/>
          </p:nvSpPr>
          <p:spPr>
            <a:xfrm>
              <a:off x="4964021"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425" name="Google Shape;425;p44"/>
            <p:cNvSpPr/>
            <p:nvPr/>
          </p:nvSpPr>
          <p:spPr>
            <a:xfrm>
              <a:off x="6209029" y="2698100"/>
              <a:ext cx="15090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Install</a:t>
              </a: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p:txBody>
        </p:sp>
        <p:sp>
          <p:nvSpPr>
            <p:cNvPr id="426" name="Google Shape;426;p44"/>
            <p:cNvSpPr/>
            <p:nvPr/>
          </p:nvSpPr>
          <p:spPr>
            <a:xfrm>
              <a:off x="7443952" y="2698100"/>
              <a:ext cx="15090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sp>
        <p:nvSpPr>
          <p:cNvPr id="427" name="Google Shape;427;p44"/>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36</a:t>
            </a:fld>
            <a:endParaRPr/>
          </a:p>
        </p:txBody>
      </p:sp>
      <p:sp>
        <p:nvSpPr>
          <p:cNvPr id="428" name="Google Shape;428;p44"/>
          <p:cNvSpPr/>
          <p:nvPr/>
        </p:nvSpPr>
        <p:spPr>
          <a:xfrm>
            <a:off x="7350275" y="31550"/>
            <a:ext cx="1800300" cy="872400"/>
          </a:xfrm>
          <a:prstGeom prst="chevron">
            <a:avLst>
              <a:gd name="adj" fmla="val 50000"/>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44"/>
          <p:cNvSpPr txBox="1"/>
          <p:nvPr/>
        </p:nvSpPr>
        <p:spPr>
          <a:xfrm>
            <a:off x="162700" y="1609075"/>
            <a:ext cx="3163800" cy="194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1" i="0" u="none" strike="noStrike" cap="none">
                <a:solidFill>
                  <a:srgbClr val="000000"/>
                </a:solidFill>
                <a:latin typeface="Barlow"/>
                <a:ea typeface="Barlow"/>
                <a:cs typeface="Barlow"/>
                <a:sym typeface="Barlow"/>
              </a:rPr>
              <a:t>Verilerimizi gerçekten şifrelemek zorunda mıyız? Zaten başlangıçta iletişimimizin büyük bölümünü anlamak mümkün değil ki...</a:t>
            </a:r>
            <a:endParaRPr sz="1800" b="1" i="0" u="none" strike="noStrike" cap="none">
              <a:solidFill>
                <a:srgbClr val="000000"/>
              </a:solidFill>
              <a:latin typeface="Barlow"/>
              <a:ea typeface="Barlow"/>
              <a:cs typeface="Barlow"/>
              <a:sym typeface="Barlo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5"/>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SDLC Models</a:t>
            </a:r>
            <a:endParaRPr sz="3600">
              <a:solidFill>
                <a:srgbClr val="741B47"/>
              </a:solidFill>
              <a:latin typeface="Raleway Thin"/>
              <a:ea typeface="Raleway Thin"/>
              <a:cs typeface="Raleway Thin"/>
              <a:sym typeface="Raleway Thi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6"/>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38</a:t>
            </a:fld>
            <a:endParaRPr/>
          </a:p>
        </p:txBody>
      </p:sp>
      <p:pic>
        <p:nvPicPr>
          <p:cNvPr id="440" name="Google Shape;440;p46">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441" name="Google Shape;441;p46">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46"/>
          <p:cNvSpPr txBox="1"/>
          <p:nvPr/>
        </p:nvSpPr>
        <p:spPr>
          <a:xfrm>
            <a:off x="424975" y="1325803"/>
            <a:ext cx="7959900" cy="79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i="0" u="none" strike="noStrike" cap="none">
                <a:solidFill>
                  <a:srgbClr val="000000"/>
                </a:solidFill>
                <a:latin typeface="Arial"/>
                <a:ea typeface="Arial"/>
                <a:cs typeface="Arial"/>
                <a:sym typeface="Arial"/>
              </a:rPr>
              <a:t>List the common SDLC models.</a:t>
            </a:r>
            <a:endParaRPr sz="3600" b="1" i="0" u="none" strike="noStrike" cap="none">
              <a:solidFill>
                <a:srgbClr val="000000"/>
              </a:solidFill>
              <a:latin typeface="Arial"/>
              <a:ea typeface="Arial"/>
              <a:cs typeface="Arial"/>
              <a:sym typeface="Arial"/>
            </a:endParaRPr>
          </a:p>
        </p:txBody>
      </p:sp>
      <p:sp>
        <p:nvSpPr>
          <p:cNvPr id="443" name="Google Shape;443;p4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SDLC Models</a:t>
            </a:r>
            <a:endParaRPr>
              <a:solidFill>
                <a:srgbClr val="3F98CC"/>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7"/>
          <p:cNvSpPr txBox="1">
            <a:spLocks noGrp="1"/>
          </p:cNvSpPr>
          <p:nvPr>
            <p:ph type="sldNum" idx="12"/>
          </p:nvPr>
        </p:nvSpPr>
        <p:spPr>
          <a:xfrm>
            <a:off x="7429825" y="44081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39</a:t>
            </a:fld>
            <a:endParaRPr/>
          </a:p>
        </p:txBody>
      </p:sp>
      <p:sp>
        <p:nvSpPr>
          <p:cNvPr id="449" name="Google Shape;449;p47"/>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SDLC Models</a:t>
            </a:r>
            <a:endParaRPr>
              <a:solidFill>
                <a:srgbClr val="3F98CC"/>
              </a:solidFill>
            </a:endParaRPr>
          </a:p>
        </p:txBody>
      </p:sp>
      <p:grpSp>
        <p:nvGrpSpPr>
          <p:cNvPr id="450" name="Google Shape;450;p47"/>
          <p:cNvGrpSpPr/>
          <p:nvPr/>
        </p:nvGrpSpPr>
        <p:grpSpPr>
          <a:xfrm>
            <a:off x="706285" y="372304"/>
            <a:ext cx="4367672" cy="3941675"/>
            <a:chOff x="1925485" y="677104"/>
            <a:chExt cx="4367672" cy="3941675"/>
          </a:xfrm>
        </p:grpSpPr>
        <p:sp>
          <p:nvSpPr>
            <p:cNvPr id="451" name="Google Shape;451;p47"/>
            <p:cNvSpPr/>
            <p:nvPr/>
          </p:nvSpPr>
          <p:spPr>
            <a:xfrm rot="-6597333">
              <a:off x="4296826" y="3950027"/>
              <a:ext cx="586303" cy="586303"/>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47"/>
            <p:cNvSpPr/>
            <p:nvPr/>
          </p:nvSpPr>
          <p:spPr>
            <a:xfrm rot="-6599386">
              <a:off x="2318596" y="1407533"/>
              <a:ext cx="440541" cy="440541"/>
            </a:xfrm>
            <a:prstGeom prst="ellipse">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47"/>
            <p:cNvSpPr/>
            <p:nvPr/>
          </p:nvSpPr>
          <p:spPr>
            <a:xfrm rot="-6598839">
              <a:off x="2887641" y="2346983"/>
              <a:ext cx="1199287" cy="1199287"/>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47"/>
            <p:cNvSpPr/>
            <p:nvPr/>
          </p:nvSpPr>
          <p:spPr>
            <a:xfrm rot="-6598620">
              <a:off x="4374916" y="913763"/>
              <a:ext cx="1681581" cy="1681581"/>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47"/>
            <p:cNvSpPr/>
            <p:nvPr/>
          </p:nvSpPr>
          <p:spPr>
            <a:xfrm rot="-6597860">
              <a:off x="2066039" y="1790604"/>
              <a:ext cx="1172990" cy="1120986"/>
            </a:xfrm>
            <a:prstGeom prst="ellipse">
              <a:avLst/>
            </a:prstGeom>
            <a:solidFill>
              <a:srgbClr val="5190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47"/>
            <p:cNvSpPr/>
            <p:nvPr/>
          </p:nvSpPr>
          <p:spPr>
            <a:xfrm rot="-6597701">
              <a:off x="3267625" y="1113818"/>
              <a:ext cx="274172" cy="274172"/>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7" name="Google Shape;457;p47"/>
          <p:cNvGrpSpPr/>
          <p:nvPr/>
        </p:nvGrpSpPr>
        <p:grpSpPr>
          <a:xfrm>
            <a:off x="2347737" y="1069253"/>
            <a:ext cx="1423800" cy="1423800"/>
            <a:chOff x="3490737" y="1374053"/>
            <a:chExt cx="1423800" cy="1423800"/>
          </a:xfrm>
        </p:grpSpPr>
        <p:sp>
          <p:nvSpPr>
            <p:cNvPr id="458" name="Google Shape;458;p47"/>
            <p:cNvSpPr/>
            <p:nvPr/>
          </p:nvSpPr>
          <p:spPr>
            <a:xfrm>
              <a:off x="3490737" y="1374053"/>
              <a:ext cx="1423800" cy="1423800"/>
            </a:xfrm>
            <a:prstGeom prst="ellipse">
              <a:avLst/>
            </a:prstGeom>
            <a:solidFill>
              <a:srgbClr val="00FFFF"/>
            </a:solidFill>
            <a:ln>
              <a:noFill/>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47"/>
            <p:cNvSpPr txBox="1"/>
            <p:nvPr/>
          </p:nvSpPr>
          <p:spPr>
            <a:xfrm>
              <a:off x="3642554" y="1537403"/>
              <a:ext cx="967800" cy="9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Roboto"/>
                  <a:ea typeface="Roboto"/>
                  <a:cs typeface="Roboto"/>
                  <a:sym typeface="Roboto"/>
                </a:rPr>
                <a:t>RAD Model</a:t>
              </a:r>
              <a:endParaRPr sz="1800" b="0" i="0" u="none" strike="noStrike" cap="none">
                <a:solidFill>
                  <a:srgbClr val="000000"/>
                </a:solidFill>
                <a:latin typeface="Roboto"/>
                <a:ea typeface="Roboto"/>
                <a:cs typeface="Roboto"/>
                <a:sym typeface="Roboto"/>
              </a:endParaRPr>
            </a:p>
          </p:txBody>
        </p:sp>
      </p:grpSp>
      <p:grpSp>
        <p:nvGrpSpPr>
          <p:cNvPr id="460" name="Google Shape;460;p47"/>
          <p:cNvGrpSpPr/>
          <p:nvPr/>
        </p:nvGrpSpPr>
        <p:grpSpPr>
          <a:xfrm>
            <a:off x="2006553" y="2633489"/>
            <a:ext cx="1498800" cy="1498800"/>
            <a:chOff x="644203" y="3718814"/>
            <a:chExt cx="1498800" cy="1498800"/>
          </a:xfrm>
        </p:grpSpPr>
        <p:sp>
          <p:nvSpPr>
            <p:cNvPr id="461" name="Google Shape;461;p47"/>
            <p:cNvSpPr/>
            <p:nvPr/>
          </p:nvSpPr>
          <p:spPr>
            <a:xfrm>
              <a:off x="644203" y="3718814"/>
              <a:ext cx="1498800" cy="1498800"/>
            </a:xfrm>
            <a:prstGeom prst="ellipse">
              <a:avLst/>
            </a:prstGeom>
            <a:solidFill>
              <a:srgbClr val="0000FF"/>
            </a:solidFill>
            <a:ln>
              <a:noFill/>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47"/>
            <p:cNvSpPr txBox="1"/>
            <p:nvPr/>
          </p:nvSpPr>
          <p:spPr>
            <a:xfrm>
              <a:off x="856976" y="3995875"/>
              <a:ext cx="1073400" cy="9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Roboto"/>
                  <a:ea typeface="Roboto"/>
                  <a:cs typeface="Roboto"/>
                  <a:sym typeface="Roboto"/>
                </a:rPr>
                <a:t>Iterative Model</a:t>
              </a:r>
              <a:endParaRPr sz="1800" b="0" i="0" u="none" strike="noStrike" cap="none">
                <a:solidFill>
                  <a:srgbClr val="FFFFFF"/>
                </a:solidFill>
                <a:latin typeface="Roboto"/>
                <a:ea typeface="Roboto"/>
                <a:cs typeface="Roboto"/>
                <a:sym typeface="Roboto"/>
              </a:endParaRPr>
            </a:p>
          </p:txBody>
        </p:sp>
      </p:grpSp>
      <p:grpSp>
        <p:nvGrpSpPr>
          <p:cNvPr id="463" name="Google Shape;463;p47"/>
          <p:cNvGrpSpPr/>
          <p:nvPr/>
        </p:nvGrpSpPr>
        <p:grpSpPr>
          <a:xfrm>
            <a:off x="4668374" y="800200"/>
            <a:ext cx="1030262" cy="1115791"/>
            <a:chOff x="3490725" y="1255904"/>
            <a:chExt cx="1423800" cy="1542000"/>
          </a:xfrm>
        </p:grpSpPr>
        <p:sp>
          <p:nvSpPr>
            <p:cNvPr id="464" name="Google Shape;464;p47"/>
            <p:cNvSpPr/>
            <p:nvPr/>
          </p:nvSpPr>
          <p:spPr>
            <a:xfrm>
              <a:off x="3490725" y="1255904"/>
              <a:ext cx="1423800" cy="1542000"/>
            </a:xfrm>
            <a:prstGeom prst="ellipse">
              <a:avLst/>
            </a:prstGeom>
            <a:solidFill>
              <a:srgbClr val="FFCEA9"/>
            </a:solidFill>
            <a:ln>
              <a:noFill/>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47"/>
            <p:cNvSpPr txBox="1"/>
            <p:nvPr/>
          </p:nvSpPr>
          <p:spPr>
            <a:xfrm>
              <a:off x="3613444" y="1508288"/>
              <a:ext cx="1195800" cy="9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Roboto"/>
                  <a:ea typeface="Roboto"/>
                  <a:cs typeface="Roboto"/>
                  <a:sym typeface="Roboto"/>
                </a:rPr>
                <a:t>Spiral Model</a:t>
              </a:r>
              <a:endParaRPr sz="1800" b="0" i="0" u="none" strike="noStrike" cap="none">
                <a:solidFill>
                  <a:srgbClr val="000000"/>
                </a:solidFill>
                <a:latin typeface="Roboto"/>
                <a:ea typeface="Roboto"/>
                <a:cs typeface="Roboto"/>
                <a:sym typeface="Roboto"/>
              </a:endParaRPr>
            </a:p>
          </p:txBody>
        </p:sp>
      </p:grpSp>
      <p:sp>
        <p:nvSpPr>
          <p:cNvPr id="466" name="Google Shape;466;p47"/>
          <p:cNvSpPr/>
          <p:nvPr/>
        </p:nvSpPr>
        <p:spPr>
          <a:xfrm rot="-6598620">
            <a:off x="4527316" y="2818763"/>
            <a:ext cx="1681581" cy="1681581"/>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7" name="Google Shape;467;p47"/>
          <p:cNvGrpSpPr/>
          <p:nvPr/>
        </p:nvGrpSpPr>
        <p:grpSpPr>
          <a:xfrm>
            <a:off x="3227994" y="1510966"/>
            <a:ext cx="2440200" cy="2440200"/>
            <a:chOff x="4447194" y="1815766"/>
            <a:chExt cx="2440200" cy="2440200"/>
          </a:xfrm>
        </p:grpSpPr>
        <p:sp>
          <p:nvSpPr>
            <p:cNvPr id="468" name="Google Shape;468;p47"/>
            <p:cNvSpPr/>
            <p:nvPr/>
          </p:nvSpPr>
          <p:spPr>
            <a:xfrm>
              <a:off x="4447194" y="1815766"/>
              <a:ext cx="2440200" cy="2440200"/>
            </a:xfrm>
            <a:prstGeom prst="ellipse">
              <a:avLst/>
            </a:prstGeom>
            <a:solidFill>
              <a:srgbClr val="551561"/>
            </a:solidFill>
            <a:ln>
              <a:noFill/>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47"/>
            <p:cNvSpPr txBox="1"/>
            <p:nvPr/>
          </p:nvSpPr>
          <p:spPr>
            <a:xfrm>
              <a:off x="4735950" y="2504275"/>
              <a:ext cx="1862700" cy="1163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Roboto"/>
                  <a:ea typeface="Roboto"/>
                  <a:cs typeface="Roboto"/>
                  <a:sym typeface="Roboto"/>
                </a:rPr>
                <a:t>Agile Model</a:t>
              </a:r>
              <a:endParaRPr sz="1800" b="0" i="0" u="none" strike="noStrike" cap="none">
                <a:solidFill>
                  <a:srgbClr val="FFFFFF"/>
                </a:solidFill>
                <a:latin typeface="Roboto"/>
                <a:ea typeface="Roboto"/>
                <a:cs typeface="Roboto"/>
                <a:sym typeface="Roboto"/>
              </a:endParaRPr>
            </a:p>
          </p:txBody>
        </p:sp>
      </p:grpSp>
      <p:sp>
        <p:nvSpPr>
          <p:cNvPr id="470" name="Google Shape;470;p47"/>
          <p:cNvSpPr/>
          <p:nvPr/>
        </p:nvSpPr>
        <p:spPr>
          <a:xfrm>
            <a:off x="5382501" y="2206675"/>
            <a:ext cx="1782000" cy="1606500"/>
          </a:xfrm>
          <a:prstGeom prst="ellipse">
            <a:avLst/>
          </a:prstGeom>
          <a:solidFill>
            <a:schemeClr val="accent4"/>
          </a:solidFill>
          <a:ln>
            <a:noFill/>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47"/>
          <p:cNvSpPr/>
          <p:nvPr/>
        </p:nvSpPr>
        <p:spPr>
          <a:xfrm>
            <a:off x="3771520" y="3347303"/>
            <a:ext cx="1566900" cy="1423800"/>
          </a:xfrm>
          <a:prstGeom prst="ellipse">
            <a:avLst/>
          </a:prstGeom>
          <a:solidFill>
            <a:srgbClr val="FF00FF"/>
          </a:solidFill>
          <a:ln>
            <a:noFill/>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47"/>
          <p:cNvSpPr/>
          <p:nvPr/>
        </p:nvSpPr>
        <p:spPr>
          <a:xfrm rot="-6599386">
            <a:off x="993246" y="3409333"/>
            <a:ext cx="440541" cy="440541"/>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47"/>
          <p:cNvSpPr/>
          <p:nvPr/>
        </p:nvSpPr>
        <p:spPr>
          <a:xfrm rot="-6597866">
            <a:off x="6106129" y="1296941"/>
            <a:ext cx="629106" cy="629106"/>
          </a:xfrm>
          <a:prstGeom prst="ellipse">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47"/>
          <p:cNvSpPr txBox="1"/>
          <p:nvPr/>
        </p:nvSpPr>
        <p:spPr>
          <a:xfrm>
            <a:off x="5345550" y="2428075"/>
            <a:ext cx="1862700" cy="1163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Roboto"/>
                <a:ea typeface="Roboto"/>
                <a:cs typeface="Roboto"/>
                <a:sym typeface="Roboto"/>
              </a:rPr>
              <a:t>DevOps</a:t>
            </a:r>
            <a:br>
              <a:rPr lang="tr-TR" sz="1800" b="0" i="0" u="none" strike="noStrike" cap="none">
                <a:solidFill>
                  <a:srgbClr val="FFFFFF"/>
                </a:solidFill>
                <a:latin typeface="Roboto"/>
                <a:ea typeface="Roboto"/>
                <a:cs typeface="Roboto"/>
                <a:sym typeface="Roboto"/>
              </a:rPr>
            </a:br>
            <a:r>
              <a:rPr lang="tr-TR" sz="1800" b="0" i="0" u="none" strike="noStrike" cap="none">
                <a:solidFill>
                  <a:srgbClr val="FFFFFF"/>
                </a:solidFill>
                <a:latin typeface="Roboto"/>
                <a:ea typeface="Roboto"/>
                <a:cs typeface="Roboto"/>
                <a:sym typeface="Roboto"/>
              </a:rPr>
              <a:t>Model</a:t>
            </a:r>
            <a:endParaRPr sz="1800" b="0" i="0" u="none" strike="noStrike" cap="none">
              <a:solidFill>
                <a:srgbClr val="FFFFFF"/>
              </a:solidFill>
              <a:latin typeface="Roboto"/>
              <a:ea typeface="Roboto"/>
              <a:cs typeface="Roboto"/>
              <a:sym typeface="Roboto"/>
            </a:endParaRPr>
          </a:p>
        </p:txBody>
      </p:sp>
      <p:sp>
        <p:nvSpPr>
          <p:cNvPr id="475" name="Google Shape;475;p47"/>
          <p:cNvSpPr txBox="1"/>
          <p:nvPr/>
        </p:nvSpPr>
        <p:spPr>
          <a:xfrm>
            <a:off x="796050" y="1601400"/>
            <a:ext cx="1210500" cy="9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Roboto"/>
                <a:ea typeface="Roboto"/>
                <a:cs typeface="Roboto"/>
                <a:sym typeface="Roboto"/>
              </a:rPr>
              <a:t>V-Model</a:t>
            </a:r>
            <a:endParaRPr sz="1800" b="0" i="0" u="none" strike="noStrike" cap="none">
              <a:solidFill>
                <a:srgbClr val="FFFFFF"/>
              </a:solidFill>
              <a:latin typeface="Roboto"/>
              <a:ea typeface="Roboto"/>
              <a:cs typeface="Roboto"/>
              <a:sym typeface="Roboto"/>
            </a:endParaRPr>
          </a:p>
        </p:txBody>
      </p:sp>
      <p:sp>
        <p:nvSpPr>
          <p:cNvPr id="476" name="Google Shape;476;p47"/>
          <p:cNvSpPr txBox="1"/>
          <p:nvPr/>
        </p:nvSpPr>
        <p:spPr>
          <a:xfrm>
            <a:off x="3907225" y="3667675"/>
            <a:ext cx="1257600" cy="9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Roboto"/>
                <a:ea typeface="Roboto"/>
                <a:cs typeface="Roboto"/>
                <a:sym typeface="Roboto"/>
              </a:rPr>
              <a:t>Waterfall Model</a:t>
            </a:r>
            <a:endParaRPr sz="1800" b="0" i="0" u="none" strike="noStrike" cap="none">
              <a:solidFill>
                <a:srgbClr val="FFFFFF"/>
              </a:solidFill>
              <a:latin typeface="Roboto"/>
              <a:ea typeface="Roboto"/>
              <a:cs typeface="Roboto"/>
              <a:sym typeface="Roboto"/>
            </a:endParaRPr>
          </a:p>
        </p:txBody>
      </p:sp>
      <p:sp>
        <p:nvSpPr>
          <p:cNvPr id="477" name="Google Shape;477;p47"/>
          <p:cNvSpPr/>
          <p:nvPr/>
        </p:nvSpPr>
        <p:spPr>
          <a:xfrm rot="-6599386">
            <a:off x="6661921" y="4109808"/>
            <a:ext cx="440541" cy="440541"/>
          </a:xfrm>
          <a:prstGeom prst="ellipse">
            <a:avLst/>
          </a:prstGeom>
          <a:solidFill>
            <a:srgbClr val="00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47"/>
          <p:cNvSpPr/>
          <p:nvPr/>
        </p:nvSpPr>
        <p:spPr>
          <a:xfrm rot="-6599386">
            <a:off x="7384146" y="2844733"/>
            <a:ext cx="440541" cy="440541"/>
          </a:xfrm>
          <a:prstGeom prst="ellipse">
            <a:avLst/>
          </a:prstGeom>
          <a:solidFill>
            <a:srgbClr val="FF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47"/>
          <p:cNvSpPr/>
          <p:nvPr/>
        </p:nvSpPr>
        <p:spPr>
          <a:xfrm rot="-6597701">
            <a:off x="7181300" y="1035193"/>
            <a:ext cx="274172" cy="274172"/>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2"/>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a:t>
            </a:fld>
            <a:endParaRPr/>
          </a:p>
        </p:txBody>
      </p:sp>
      <p:sp>
        <p:nvSpPr>
          <p:cNvPr id="79" name="Google Shape;79;p12"/>
          <p:cNvSpPr txBox="1">
            <a:spLocks noGrp="1"/>
          </p:cNvSpPr>
          <p:nvPr>
            <p:ph type="title"/>
          </p:nvPr>
        </p:nvSpPr>
        <p:spPr>
          <a:xfrm>
            <a:off x="674400" y="215225"/>
            <a:ext cx="7847700" cy="547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t>BEFORE (in-class session)</a:t>
            </a:r>
            <a:endParaRPr/>
          </a:p>
        </p:txBody>
      </p:sp>
      <p:sp>
        <p:nvSpPr>
          <p:cNvPr id="80" name="Google Shape;80;p12"/>
          <p:cNvSpPr txBox="1">
            <a:spLocks noGrp="1"/>
          </p:cNvSpPr>
          <p:nvPr>
            <p:ph type="body" idx="1"/>
          </p:nvPr>
        </p:nvSpPr>
        <p:spPr>
          <a:xfrm>
            <a:off x="1785100" y="1807975"/>
            <a:ext cx="5914200" cy="13521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600"/>
              </a:spcBef>
              <a:spcAft>
                <a:spcPts val="0"/>
              </a:spcAft>
              <a:buSzPts val="1800"/>
              <a:buNone/>
            </a:pPr>
            <a:r>
              <a:rPr lang="tr-TR" sz="2800" b="1">
                <a:latin typeface="Barlow"/>
                <a:ea typeface="Barlow"/>
                <a:cs typeface="Barlow"/>
                <a:sym typeface="Barlow"/>
              </a:rPr>
              <a:t>What do you know about SDLC.</a:t>
            </a:r>
            <a:endParaRPr sz="2800" b="1">
              <a:latin typeface="Barlow"/>
              <a:ea typeface="Barlow"/>
              <a:cs typeface="Barlow"/>
              <a:sym typeface="Barlow"/>
            </a:endParaRPr>
          </a:p>
          <a:p>
            <a:pPr marL="0" lvl="0" indent="0" algn="ctr" rtl="0">
              <a:lnSpc>
                <a:spcPct val="110000"/>
              </a:lnSpc>
              <a:spcBef>
                <a:spcPts val="600"/>
              </a:spcBef>
              <a:spcAft>
                <a:spcPts val="0"/>
              </a:spcAft>
              <a:buSzPts val="1800"/>
              <a:buNone/>
            </a:pPr>
            <a:endParaRPr sz="1800" b="1">
              <a:latin typeface="Barlow"/>
              <a:ea typeface="Barlow"/>
              <a:cs typeface="Barlow"/>
              <a:sym typeface="Barlow"/>
            </a:endParaRPr>
          </a:p>
          <a:p>
            <a:pPr marL="0" lvl="0" indent="0" algn="ctr" rtl="0">
              <a:lnSpc>
                <a:spcPct val="110000"/>
              </a:lnSpc>
              <a:spcBef>
                <a:spcPts val="600"/>
              </a:spcBef>
              <a:spcAft>
                <a:spcPts val="0"/>
              </a:spcAft>
              <a:buSzPts val="1800"/>
              <a:buNone/>
            </a:pPr>
            <a:r>
              <a:rPr lang="tr-TR" sz="1800" b="1">
                <a:latin typeface="Barlow"/>
                <a:ea typeface="Barlow"/>
                <a:cs typeface="Barlow"/>
                <a:sym typeface="Barlow"/>
              </a:rPr>
              <a:t>(Please write shortly on PEAR DECK slide)</a:t>
            </a:r>
            <a:endParaRPr sz="1800" b="1">
              <a:latin typeface="Barlow"/>
              <a:ea typeface="Barlow"/>
              <a:cs typeface="Barlow"/>
              <a:sym typeface="Barlow"/>
            </a:endParaRPr>
          </a:p>
        </p:txBody>
      </p:sp>
      <p:pic>
        <p:nvPicPr>
          <p:cNvPr id="81" name="Google Shape;81;p12">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82" name="Google Shape;82;p12">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8"/>
          <p:cNvSpPr txBox="1">
            <a:spLocks noGrp="1"/>
          </p:cNvSpPr>
          <p:nvPr>
            <p:ph type="sldNum" idx="12"/>
          </p:nvPr>
        </p:nvSpPr>
        <p:spPr>
          <a:xfrm>
            <a:off x="7429825" y="44081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40</a:t>
            </a:fld>
            <a:endParaRPr/>
          </a:p>
        </p:txBody>
      </p:sp>
      <p:sp>
        <p:nvSpPr>
          <p:cNvPr id="485" name="Google Shape;485;p48"/>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SDLC Models</a:t>
            </a:r>
            <a:endParaRPr>
              <a:solidFill>
                <a:srgbClr val="3F98CC"/>
              </a:solidFill>
            </a:endParaRPr>
          </a:p>
        </p:txBody>
      </p:sp>
      <p:grpSp>
        <p:nvGrpSpPr>
          <p:cNvPr id="486" name="Google Shape;486;p48"/>
          <p:cNvGrpSpPr/>
          <p:nvPr/>
        </p:nvGrpSpPr>
        <p:grpSpPr>
          <a:xfrm>
            <a:off x="706285" y="372304"/>
            <a:ext cx="4367672" cy="3941675"/>
            <a:chOff x="1925485" y="677104"/>
            <a:chExt cx="4367672" cy="3941675"/>
          </a:xfrm>
        </p:grpSpPr>
        <p:sp>
          <p:nvSpPr>
            <p:cNvPr id="487" name="Google Shape;487;p48"/>
            <p:cNvSpPr/>
            <p:nvPr/>
          </p:nvSpPr>
          <p:spPr>
            <a:xfrm rot="-6597333">
              <a:off x="4296826" y="3950027"/>
              <a:ext cx="586303" cy="586303"/>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48"/>
            <p:cNvSpPr/>
            <p:nvPr/>
          </p:nvSpPr>
          <p:spPr>
            <a:xfrm rot="-6599386">
              <a:off x="2318596" y="1407533"/>
              <a:ext cx="440541" cy="440541"/>
            </a:xfrm>
            <a:prstGeom prst="ellipse">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48"/>
            <p:cNvSpPr/>
            <p:nvPr/>
          </p:nvSpPr>
          <p:spPr>
            <a:xfrm rot="-6598839">
              <a:off x="2887641" y="2346983"/>
              <a:ext cx="1199287" cy="1199287"/>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48"/>
            <p:cNvSpPr/>
            <p:nvPr/>
          </p:nvSpPr>
          <p:spPr>
            <a:xfrm rot="-6598620">
              <a:off x="4374916" y="913763"/>
              <a:ext cx="1681581" cy="1681581"/>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48"/>
            <p:cNvSpPr/>
            <p:nvPr/>
          </p:nvSpPr>
          <p:spPr>
            <a:xfrm rot="-6597860">
              <a:off x="2066039" y="1790604"/>
              <a:ext cx="1172990" cy="1120986"/>
            </a:xfrm>
            <a:prstGeom prst="ellipse">
              <a:avLst/>
            </a:prstGeom>
            <a:solidFill>
              <a:srgbClr val="5190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48"/>
            <p:cNvSpPr/>
            <p:nvPr/>
          </p:nvSpPr>
          <p:spPr>
            <a:xfrm rot="-6597701">
              <a:off x="3267625" y="1113818"/>
              <a:ext cx="274172" cy="274172"/>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3" name="Google Shape;493;p48"/>
          <p:cNvGrpSpPr/>
          <p:nvPr/>
        </p:nvGrpSpPr>
        <p:grpSpPr>
          <a:xfrm>
            <a:off x="2347737" y="1069253"/>
            <a:ext cx="1423800" cy="1423800"/>
            <a:chOff x="3490737" y="1374053"/>
            <a:chExt cx="1423800" cy="1423800"/>
          </a:xfrm>
        </p:grpSpPr>
        <p:sp>
          <p:nvSpPr>
            <p:cNvPr id="494" name="Google Shape;494;p48"/>
            <p:cNvSpPr/>
            <p:nvPr/>
          </p:nvSpPr>
          <p:spPr>
            <a:xfrm>
              <a:off x="3490737" y="1374053"/>
              <a:ext cx="1423800" cy="1423800"/>
            </a:xfrm>
            <a:prstGeom prst="ellipse">
              <a:avLst/>
            </a:prstGeom>
            <a:solidFill>
              <a:srgbClr val="00FFFF"/>
            </a:solidFill>
            <a:ln>
              <a:noFill/>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48"/>
            <p:cNvSpPr txBox="1"/>
            <p:nvPr/>
          </p:nvSpPr>
          <p:spPr>
            <a:xfrm>
              <a:off x="3642554" y="1537403"/>
              <a:ext cx="967800" cy="9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Roboto"/>
                  <a:ea typeface="Roboto"/>
                  <a:cs typeface="Roboto"/>
                  <a:sym typeface="Roboto"/>
                </a:rPr>
                <a:t>RAD Model</a:t>
              </a:r>
              <a:endParaRPr sz="1800" b="0" i="0" u="none" strike="noStrike" cap="none">
                <a:solidFill>
                  <a:srgbClr val="000000"/>
                </a:solidFill>
                <a:latin typeface="Roboto"/>
                <a:ea typeface="Roboto"/>
                <a:cs typeface="Roboto"/>
                <a:sym typeface="Roboto"/>
              </a:endParaRPr>
            </a:p>
          </p:txBody>
        </p:sp>
      </p:grpSp>
      <p:grpSp>
        <p:nvGrpSpPr>
          <p:cNvPr id="496" name="Google Shape;496;p48"/>
          <p:cNvGrpSpPr/>
          <p:nvPr/>
        </p:nvGrpSpPr>
        <p:grpSpPr>
          <a:xfrm>
            <a:off x="2006553" y="2633489"/>
            <a:ext cx="1498800" cy="1498800"/>
            <a:chOff x="644203" y="3718814"/>
            <a:chExt cx="1498800" cy="1498800"/>
          </a:xfrm>
        </p:grpSpPr>
        <p:sp>
          <p:nvSpPr>
            <p:cNvPr id="497" name="Google Shape;497;p48"/>
            <p:cNvSpPr/>
            <p:nvPr/>
          </p:nvSpPr>
          <p:spPr>
            <a:xfrm>
              <a:off x="644203" y="3718814"/>
              <a:ext cx="1498800" cy="1498800"/>
            </a:xfrm>
            <a:prstGeom prst="ellipse">
              <a:avLst/>
            </a:prstGeom>
            <a:solidFill>
              <a:srgbClr val="0000FF"/>
            </a:solidFill>
            <a:ln>
              <a:noFill/>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48"/>
            <p:cNvSpPr txBox="1"/>
            <p:nvPr/>
          </p:nvSpPr>
          <p:spPr>
            <a:xfrm>
              <a:off x="856976" y="3995875"/>
              <a:ext cx="1073400" cy="9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Roboto"/>
                  <a:ea typeface="Roboto"/>
                  <a:cs typeface="Roboto"/>
                  <a:sym typeface="Roboto"/>
                </a:rPr>
                <a:t>Iterative Model</a:t>
              </a:r>
              <a:endParaRPr sz="1800" b="0" i="0" u="none" strike="noStrike" cap="none">
                <a:solidFill>
                  <a:srgbClr val="FFFFFF"/>
                </a:solidFill>
                <a:latin typeface="Roboto"/>
                <a:ea typeface="Roboto"/>
                <a:cs typeface="Roboto"/>
                <a:sym typeface="Roboto"/>
              </a:endParaRPr>
            </a:p>
          </p:txBody>
        </p:sp>
      </p:grpSp>
      <p:grpSp>
        <p:nvGrpSpPr>
          <p:cNvPr id="499" name="Google Shape;499;p48"/>
          <p:cNvGrpSpPr/>
          <p:nvPr/>
        </p:nvGrpSpPr>
        <p:grpSpPr>
          <a:xfrm>
            <a:off x="4668374" y="800200"/>
            <a:ext cx="1030262" cy="1115791"/>
            <a:chOff x="3490725" y="1255904"/>
            <a:chExt cx="1423800" cy="1542000"/>
          </a:xfrm>
        </p:grpSpPr>
        <p:sp>
          <p:nvSpPr>
            <p:cNvPr id="500" name="Google Shape;500;p48"/>
            <p:cNvSpPr/>
            <p:nvPr/>
          </p:nvSpPr>
          <p:spPr>
            <a:xfrm>
              <a:off x="3490725" y="1255904"/>
              <a:ext cx="1423800" cy="1542000"/>
            </a:xfrm>
            <a:prstGeom prst="ellipse">
              <a:avLst/>
            </a:prstGeom>
            <a:solidFill>
              <a:srgbClr val="FFCEA9"/>
            </a:solidFill>
            <a:ln>
              <a:noFill/>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8"/>
            <p:cNvSpPr txBox="1"/>
            <p:nvPr/>
          </p:nvSpPr>
          <p:spPr>
            <a:xfrm>
              <a:off x="3613444" y="1508288"/>
              <a:ext cx="1195800" cy="9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Roboto"/>
                  <a:ea typeface="Roboto"/>
                  <a:cs typeface="Roboto"/>
                  <a:sym typeface="Roboto"/>
                </a:rPr>
                <a:t>Spiral Model</a:t>
              </a:r>
              <a:endParaRPr sz="1800" b="0" i="0" u="none" strike="noStrike" cap="none">
                <a:solidFill>
                  <a:srgbClr val="000000"/>
                </a:solidFill>
                <a:latin typeface="Roboto"/>
                <a:ea typeface="Roboto"/>
                <a:cs typeface="Roboto"/>
                <a:sym typeface="Roboto"/>
              </a:endParaRPr>
            </a:p>
          </p:txBody>
        </p:sp>
      </p:grpSp>
      <p:sp>
        <p:nvSpPr>
          <p:cNvPr id="502" name="Google Shape;502;p48"/>
          <p:cNvSpPr/>
          <p:nvPr/>
        </p:nvSpPr>
        <p:spPr>
          <a:xfrm rot="-6598620">
            <a:off x="4527316" y="2818763"/>
            <a:ext cx="1681581" cy="1681581"/>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8"/>
          <p:cNvSpPr/>
          <p:nvPr/>
        </p:nvSpPr>
        <p:spPr>
          <a:xfrm>
            <a:off x="3188881" y="1471691"/>
            <a:ext cx="2440200" cy="2440200"/>
          </a:xfrm>
          <a:prstGeom prst="ellipse">
            <a:avLst/>
          </a:prstGeom>
          <a:solidFill>
            <a:srgbClr val="00FF00"/>
          </a:solidFill>
          <a:ln w="76200" cap="flat" cmpd="sng">
            <a:solidFill>
              <a:srgbClr val="FF0000"/>
            </a:solidFill>
            <a:prstDash val="solid"/>
            <a:round/>
            <a:headEnd type="none" w="sm" len="sm"/>
            <a:tailEnd type="none" w="sm" len="sm"/>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48"/>
          <p:cNvSpPr txBox="1"/>
          <p:nvPr/>
        </p:nvSpPr>
        <p:spPr>
          <a:xfrm>
            <a:off x="3477638" y="2160200"/>
            <a:ext cx="1862700" cy="1163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1" i="0" u="none" strike="noStrike" cap="none">
                <a:solidFill>
                  <a:srgbClr val="000000"/>
                </a:solidFill>
                <a:latin typeface="Roboto"/>
                <a:ea typeface="Roboto"/>
                <a:cs typeface="Roboto"/>
                <a:sym typeface="Roboto"/>
              </a:rPr>
              <a:t>Agile Model</a:t>
            </a:r>
            <a:endParaRPr sz="1800" b="1" i="0" u="none" strike="noStrike" cap="none">
              <a:solidFill>
                <a:srgbClr val="000000"/>
              </a:solidFill>
              <a:latin typeface="Roboto"/>
              <a:ea typeface="Roboto"/>
              <a:cs typeface="Roboto"/>
              <a:sym typeface="Roboto"/>
            </a:endParaRPr>
          </a:p>
        </p:txBody>
      </p:sp>
      <p:sp>
        <p:nvSpPr>
          <p:cNvPr id="505" name="Google Shape;505;p48"/>
          <p:cNvSpPr/>
          <p:nvPr/>
        </p:nvSpPr>
        <p:spPr>
          <a:xfrm>
            <a:off x="5382501" y="2206675"/>
            <a:ext cx="1782000" cy="1606500"/>
          </a:xfrm>
          <a:prstGeom prst="ellipse">
            <a:avLst/>
          </a:prstGeom>
          <a:solidFill>
            <a:srgbClr val="00FF00"/>
          </a:solidFill>
          <a:ln w="76200" cap="flat" cmpd="sng">
            <a:solidFill>
              <a:srgbClr val="FF0000"/>
            </a:solidFill>
            <a:prstDash val="solid"/>
            <a:round/>
            <a:headEnd type="none" w="sm" len="sm"/>
            <a:tailEnd type="none" w="sm" len="sm"/>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48"/>
          <p:cNvSpPr/>
          <p:nvPr/>
        </p:nvSpPr>
        <p:spPr>
          <a:xfrm>
            <a:off x="3771520" y="3347303"/>
            <a:ext cx="1566900" cy="1423800"/>
          </a:xfrm>
          <a:prstGeom prst="ellipse">
            <a:avLst/>
          </a:prstGeom>
          <a:solidFill>
            <a:srgbClr val="00FF00"/>
          </a:solidFill>
          <a:ln w="76200" cap="flat" cmpd="sng">
            <a:solidFill>
              <a:srgbClr val="FF0000"/>
            </a:solidFill>
            <a:prstDash val="solid"/>
            <a:round/>
            <a:headEnd type="none" w="sm" len="sm"/>
            <a:tailEnd type="none" w="sm" len="sm"/>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8"/>
          <p:cNvSpPr/>
          <p:nvPr/>
        </p:nvSpPr>
        <p:spPr>
          <a:xfrm rot="-6599386">
            <a:off x="993246" y="3409333"/>
            <a:ext cx="440541" cy="440541"/>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48"/>
          <p:cNvSpPr/>
          <p:nvPr/>
        </p:nvSpPr>
        <p:spPr>
          <a:xfrm rot="-6597866">
            <a:off x="6106129" y="1296941"/>
            <a:ext cx="629106" cy="629106"/>
          </a:xfrm>
          <a:prstGeom prst="ellipse">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48"/>
          <p:cNvSpPr txBox="1"/>
          <p:nvPr/>
        </p:nvSpPr>
        <p:spPr>
          <a:xfrm>
            <a:off x="5345550" y="2428075"/>
            <a:ext cx="1862700" cy="1163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1" i="0" u="none" strike="noStrike" cap="none">
                <a:solidFill>
                  <a:srgbClr val="000000"/>
                </a:solidFill>
                <a:latin typeface="Roboto"/>
                <a:ea typeface="Roboto"/>
                <a:cs typeface="Roboto"/>
                <a:sym typeface="Roboto"/>
              </a:rPr>
              <a:t>DevOps</a:t>
            </a:r>
            <a:br>
              <a:rPr lang="tr-TR" sz="1800" b="1" i="0" u="none" strike="noStrike" cap="none">
                <a:solidFill>
                  <a:srgbClr val="000000"/>
                </a:solidFill>
                <a:latin typeface="Roboto"/>
                <a:ea typeface="Roboto"/>
                <a:cs typeface="Roboto"/>
                <a:sym typeface="Roboto"/>
              </a:rPr>
            </a:br>
            <a:r>
              <a:rPr lang="tr-TR" sz="1800" b="1" i="0" u="none" strike="noStrike" cap="none">
                <a:solidFill>
                  <a:srgbClr val="000000"/>
                </a:solidFill>
                <a:latin typeface="Roboto"/>
                <a:ea typeface="Roboto"/>
                <a:cs typeface="Roboto"/>
                <a:sym typeface="Roboto"/>
              </a:rPr>
              <a:t>Model</a:t>
            </a:r>
            <a:endParaRPr sz="1800" b="1" i="0" u="none" strike="noStrike" cap="none">
              <a:solidFill>
                <a:srgbClr val="000000"/>
              </a:solidFill>
              <a:latin typeface="Roboto"/>
              <a:ea typeface="Roboto"/>
              <a:cs typeface="Roboto"/>
              <a:sym typeface="Roboto"/>
            </a:endParaRPr>
          </a:p>
        </p:txBody>
      </p:sp>
      <p:sp>
        <p:nvSpPr>
          <p:cNvPr id="510" name="Google Shape;510;p48"/>
          <p:cNvSpPr txBox="1"/>
          <p:nvPr/>
        </p:nvSpPr>
        <p:spPr>
          <a:xfrm>
            <a:off x="796050" y="1601400"/>
            <a:ext cx="1210500" cy="9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Roboto"/>
                <a:ea typeface="Roboto"/>
                <a:cs typeface="Roboto"/>
                <a:sym typeface="Roboto"/>
              </a:rPr>
              <a:t>V-Model</a:t>
            </a:r>
            <a:endParaRPr sz="1800" b="0" i="0" u="none" strike="noStrike" cap="none">
              <a:solidFill>
                <a:srgbClr val="FFFFFF"/>
              </a:solidFill>
              <a:latin typeface="Roboto"/>
              <a:ea typeface="Roboto"/>
              <a:cs typeface="Roboto"/>
              <a:sym typeface="Roboto"/>
            </a:endParaRPr>
          </a:p>
        </p:txBody>
      </p:sp>
      <p:sp>
        <p:nvSpPr>
          <p:cNvPr id="511" name="Google Shape;511;p48"/>
          <p:cNvSpPr txBox="1"/>
          <p:nvPr/>
        </p:nvSpPr>
        <p:spPr>
          <a:xfrm>
            <a:off x="3907225" y="3667675"/>
            <a:ext cx="1257600" cy="9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1" i="0" u="none" strike="noStrike" cap="none">
                <a:solidFill>
                  <a:srgbClr val="000000"/>
                </a:solidFill>
                <a:latin typeface="Roboto"/>
                <a:ea typeface="Roboto"/>
                <a:cs typeface="Roboto"/>
                <a:sym typeface="Roboto"/>
              </a:rPr>
              <a:t>Waterfall Model</a:t>
            </a:r>
            <a:endParaRPr sz="1800" b="1" i="0" u="none" strike="noStrike" cap="none">
              <a:solidFill>
                <a:srgbClr val="000000"/>
              </a:solidFill>
              <a:latin typeface="Roboto"/>
              <a:ea typeface="Roboto"/>
              <a:cs typeface="Roboto"/>
              <a:sym typeface="Roboto"/>
            </a:endParaRPr>
          </a:p>
        </p:txBody>
      </p:sp>
      <p:sp>
        <p:nvSpPr>
          <p:cNvPr id="512" name="Google Shape;512;p48"/>
          <p:cNvSpPr/>
          <p:nvPr/>
        </p:nvSpPr>
        <p:spPr>
          <a:xfrm rot="-6599386">
            <a:off x="6661921" y="4109808"/>
            <a:ext cx="440541" cy="440541"/>
          </a:xfrm>
          <a:prstGeom prst="ellipse">
            <a:avLst/>
          </a:prstGeom>
          <a:solidFill>
            <a:srgbClr val="00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48"/>
          <p:cNvSpPr/>
          <p:nvPr/>
        </p:nvSpPr>
        <p:spPr>
          <a:xfrm rot="-6599386">
            <a:off x="7384146" y="2844733"/>
            <a:ext cx="440541" cy="440541"/>
          </a:xfrm>
          <a:prstGeom prst="ellipse">
            <a:avLst/>
          </a:prstGeom>
          <a:solidFill>
            <a:srgbClr val="FF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48"/>
          <p:cNvSpPr/>
          <p:nvPr/>
        </p:nvSpPr>
        <p:spPr>
          <a:xfrm rot="-6597701">
            <a:off x="7181300" y="1035193"/>
            <a:ext cx="274172" cy="274172"/>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9"/>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SDLC Models</a:t>
            </a:r>
            <a:endParaRPr sz="3000">
              <a:solidFill>
                <a:srgbClr val="3F98CC"/>
              </a:solidFill>
            </a:endParaRPr>
          </a:p>
        </p:txBody>
      </p:sp>
      <p:pic>
        <p:nvPicPr>
          <p:cNvPr id="520" name="Google Shape;520;p49"/>
          <p:cNvPicPr preferRelativeResize="0"/>
          <p:nvPr/>
        </p:nvPicPr>
        <p:blipFill rotWithShape="1">
          <a:blip r:embed="rId3">
            <a:alphaModFix/>
          </a:blip>
          <a:srcRect l="5542" t="8049" r="10866" b="7839"/>
          <a:stretch/>
        </p:blipFill>
        <p:spPr>
          <a:xfrm>
            <a:off x="38242" y="26279"/>
            <a:ext cx="9072826" cy="5098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0"/>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SDLC Models</a:t>
            </a:r>
            <a:endParaRPr sz="3000">
              <a:solidFill>
                <a:srgbClr val="3F98CC"/>
              </a:solidFill>
            </a:endParaRPr>
          </a:p>
        </p:txBody>
      </p:sp>
      <p:pic>
        <p:nvPicPr>
          <p:cNvPr id="526" name="Google Shape;526;p50"/>
          <p:cNvPicPr preferRelativeResize="0"/>
          <p:nvPr/>
        </p:nvPicPr>
        <p:blipFill rotWithShape="1">
          <a:blip r:embed="rId3">
            <a:alphaModFix/>
          </a:blip>
          <a:srcRect l="5542" t="8049" r="10866" b="7839"/>
          <a:stretch/>
        </p:blipFill>
        <p:spPr>
          <a:xfrm>
            <a:off x="38242" y="26279"/>
            <a:ext cx="9072826" cy="5098100"/>
          </a:xfrm>
          <a:prstGeom prst="rect">
            <a:avLst/>
          </a:prstGeom>
          <a:noFill/>
          <a:ln>
            <a:noFill/>
          </a:ln>
        </p:spPr>
      </p:pic>
      <p:pic>
        <p:nvPicPr>
          <p:cNvPr id="527" name="Google Shape;527;p50"/>
          <p:cNvPicPr preferRelativeResize="0"/>
          <p:nvPr/>
        </p:nvPicPr>
        <p:blipFill rotWithShape="1">
          <a:blip r:embed="rId4">
            <a:alphaModFix/>
          </a:blip>
          <a:srcRect/>
          <a:stretch/>
        </p:blipFill>
        <p:spPr>
          <a:xfrm>
            <a:off x="4207250" y="3393450"/>
            <a:ext cx="3044075" cy="1654725"/>
          </a:xfrm>
          <a:prstGeom prst="rect">
            <a:avLst/>
          </a:prstGeom>
          <a:noFill/>
          <a:ln w="38100" cap="flat" cmpd="sng">
            <a:solidFill>
              <a:srgbClr val="FF0000"/>
            </a:solidFill>
            <a:prstDash val="solid"/>
            <a:round/>
            <a:headEnd type="none" w="sm" len="sm"/>
            <a:tailEnd type="none" w="sm" len="s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51"/>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43</a:t>
            </a:fld>
            <a:endParaRPr/>
          </a:p>
        </p:txBody>
      </p:sp>
      <p:pic>
        <p:nvPicPr>
          <p:cNvPr id="533" name="Google Shape;533;p51">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534" name="Google Shape;534;p51">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5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SDLC Models</a:t>
            </a:r>
            <a:endParaRPr>
              <a:solidFill>
                <a:srgbClr val="3F98CC"/>
              </a:solidFill>
            </a:endParaRPr>
          </a:p>
        </p:txBody>
      </p:sp>
      <p:sp>
        <p:nvSpPr>
          <p:cNvPr id="536" name="Google Shape;536;p51"/>
          <p:cNvSpPr txBox="1"/>
          <p:nvPr/>
        </p:nvSpPr>
        <p:spPr>
          <a:xfrm>
            <a:off x="537025" y="1527525"/>
            <a:ext cx="7697400" cy="81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i="0" u="none" strike="noStrike" cap="none">
                <a:solidFill>
                  <a:srgbClr val="000000"/>
                </a:solidFill>
                <a:latin typeface="Barlow"/>
                <a:ea typeface="Barlow"/>
                <a:cs typeface="Barlow"/>
                <a:sym typeface="Barlow"/>
              </a:rPr>
              <a:t>Which one is the</a:t>
            </a:r>
            <a:endParaRPr sz="3600" b="1" i="0" u="none" strike="noStrike" cap="none">
              <a:solidFill>
                <a:srgbClr val="000000"/>
              </a:solidFill>
              <a:latin typeface="Barlow"/>
              <a:ea typeface="Barlow"/>
              <a:cs typeface="Barlow"/>
              <a:sym typeface="Barlow"/>
            </a:endParaRPr>
          </a:p>
          <a:p>
            <a:pPr marL="0" marR="0" lvl="0" indent="0" algn="ctr" rtl="0">
              <a:lnSpc>
                <a:spcPct val="100000"/>
              </a:lnSpc>
              <a:spcBef>
                <a:spcPts val="0"/>
              </a:spcBef>
              <a:spcAft>
                <a:spcPts val="0"/>
              </a:spcAft>
              <a:buClr>
                <a:srgbClr val="000000"/>
              </a:buClr>
              <a:buSzPts val="3600"/>
              <a:buFont typeface="Arial"/>
              <a:buNone/>
            </a:pPr>
            <a:r>
              <a:rPr lang="tr-TR" sz="3600" b="1" i="0" u="none" strike="noStrike" cap="none">
                <a:solidFill>
                  <a:srgbClr val="000000"/>
                </a:solidFill>
                <a:latin typeface="Barlow"/>
                <a:ea typeface="Barlow"/>
                <a:cs typeface="Barlow"/>
                <a:sym typeface="Barlow"/>
              </a:rPr>
              <a:t>traditional SDLC model?</a:t>
            </a:r>
            <a:endParaRPr sz="3600" b="1" i="0" u="none" strike="noStrike" cap="none">
              <a:solidFill>
                <a:srgbClr val="000000"/>
              </a:solidFill>
              <a:latin typeface="Barlow"/>
              <a:ea typeface="Barlow"/>
              <a:cs typeface="Barlow"/>
              <a:sym typeface="Barlow"/>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41" name="Google Shape;541;p52"/>
          <p:cNvPicPr preferRelativeResize="0"/>
          <p:nvPr/>
        </p:nvPicPr>
        <p:blipFill rotWithShape="1">
          <a:blip r:embed="rId3">
            <a:alphaModFix/>
          </a:blip>
          <a:srcRect t="3970" r="1448" b="2815"/>
          <a:stretch/>
        </p:blipFill>
        <p:spPr>
          <a:xfrm>
            <a:off x="1114825" y="155050"/>
            <a:ext cx="7952975" cy="4893000"/>
          </a:xfrm>
          <a:prstGeom prst="rect">
            <a:avLst/>
          </a:prstGeom>
          <a:noFill/>
          <a:ln>
            <a:noFill/>
          </a:ln>
        </p:spPr>
      </p:pic>
      <p:sp>
        <p:nvSpPr>
          <p:cNvPr id="542" name="Google Shape;542;p52"/>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SDLC Models</a:t>
            </a:r>
            <a:endParaRPr sz="3000">
              <a:solidFill>
                <a:srgbClr val="3F98CC"/>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53"/>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Waterfall Model</a:t>
            </a:r>
            <a:endParaRPr sz="3600">
              <a:solidFill>
                <a:srgbClr val="741B47"/>
              </a:solidFill>
              <a:latin typeface="Raleway Thin"/>
              <a:ea typeface="Raleway Thin"/>
              <a:cs typeface="Raleway Thin"/>
              <a:sym typeface="Raleway Thin"/>
            </a:endParaRPr>
          </a:p>
        </p:txBody>
      </p:sp>
      <p:sp>
        <p:nvSpPr>
          <p:cNvPr id="548" name="Google Shape;548;p5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Thin"/>
                <a:ea typeface="Raleway Thin"/>
                <a:cs typeface="Raleway Thin"/>
                <a:sym typeface="Raleway Thin"/>
              </a:rPr>
              <a:t>4</a:t>
            </a:r>
            <a:endParaRPr sz="3600" b="0" i="0" u="none" strike="noStrike" cap="none">
              <a:solidFill>
                <a:schemeClr val="lt1"/>
              </a:solidFill>
              <a:latin typeface="Raleway Thin"/>
              <a:ea typeface="Raleway Thin"/>
              <a:cs typeface="Raleway Thin"/>
              <a:sym typeface="Raleway Thi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54"/>
          <p:cNvSpPr txBox="1">
            <a:spLocks noGrp="1"/>
          </p:cNvSpPr>
          <p:nvPr>
            <p:ph type="title"/>
          </p:nvPr>
        </p:nvSpPr>
        <p:spPr>
          <a:xfrm>
            <a:off x="228600" y="178325"/>
            <a:ext cx="5640900" cy="6867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Waterfall</a:t>
            </a:r>
            <a:endParaRPr sz="3000">
              <a:solidFill>
                <a:srgbClr val="741B47"/>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Model</a:t>
            </a:r>
            <a:endParaRPr sz="3000">
              <a:solidFill>
                <a:srgbClr val="741B47"/>
              </a:solidFill>
              <a:latin typeface="Raleway Thin"/>
              <a:ea typeface="Raleway Thin"/>
              <a:cs typeface="Raleway Thin"/>
              <a:sym typeface="Raleway Thin"/>
            </a:endParaRPr>
          </a:p>
        </p:txBody>
      </p:sp>
      <p:sp>
        <p:nvSpPr>
          <p:cNvPr id="554" name="Google Shape;554;p54"/>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46</a:t>
            </a:fld>
            <a:endParaRPr/>
          </a:p>
        </p:txBody>
      </p:sp>
      <p:pic>
        <p:nvPicPr>
          <p:cNvPr id="555" name="Google Shape;555;p54"/>
          <p:cNvPicPr preferRelativeResize="0"/>
          <p:nvPr/>
        </p:nvPicPr>
        <p:blipFill rotWithShape="1">
          <a:blip r:embed="rId3">
            <a:alphaModFix/>
          </a:blip>
          <a:srcRect/>
          <a:stretch/>
        </p:blipFill>
        <p:spPr>
          <a:xfrm>
            <a:off x="2121875" y="83004"/>
            <a:ext cx="6679748" cy="50098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47</a:t>
            </a:fld>
            <a:endParaRPr/>
          </a:p>
        </p:txBody>
      </p:sp>
      <p:sp>
        <p:nvSpPr>
          <p:cNvPr id="561" name="Google Shape;561;p55"/>
          <p:cNvSpPr txBox="1">
            <a:spLocks noGrp="1"/>
          </p:cNvSpPr>
          <p:nvPr>
            <p:ph type="title"/>
          </p:nvPr>
        </p:nvSpPr>
        <p:spPr>
          <a:xfrm>
            <a:off x="381000" y="25925"/>
            <a:ext cx="5640900" cy="6867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Waterfall Model</a:t>
            </a:r>
            <a:endParaRPr sz="3000">
              <a:solidFill>
                <a:srgbClr val="741B47"/>
              </a:solidFill>
              <a:latin typeface="Raleway Thin"/>
              <a:ea typeface="Raleway Thin"/>
              <a:cs typeface="Raleway Thin"/>
              <a:sym typeface="Raleway Thin"/>
            </a:endParaRPr>
          </a:p>
        </p:txBody>
      </p:sp>
      <p:pic>
        <p:nvPicPr>
          <p:cNvPr id="562" name="Google Shape;562;p55">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563" name="Google Shape;563;p55">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55"/>
          <p:cNvSpPr txBox="1"/>
          <p:nvPr/>
        </p:nvSpPr>
        <p:spPr>
          <a:xfrm>
            <a:off x="1360450" y="1527525"/>
            <a:ext cx="6873900" cy="80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i="0" u="none" strike="noStrike" cap="none">
                <a:solidFill>
                  <a:srgbClr val="000000"/>
                </a:solidFill>
                <a:latin typeface="Barlow"/>
                <a:ea typeface="Barlow"/>
                <a:cs typeface="Barlow"/>
                <a:sym typeface="Barlow"/>
              </a:rPr>
              <a:t>In which years did the Waterfall model appear?</a:t>
            </a:r>
            <a:endParaRPr sz="3600" b="1" i="0" u="none" strike="noStrike" cap="none">
              <a:solidFill>
                <a:srgbClr val="000000"/>
              </a:solidFill>
              <a:latin typeface="Barlow"/>
              <a:ea typeface="Barlow"/>
              <a:cs typeface="Barlow"/>
              <a:sym typeface="Barlow"/>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6"/>
          <p:cNvSpPr txBox="1">
            <a:spLocks noGrp="1"/>
          </p:cNvSpPr>
          <p:nvPr>
            <p:ph type="title"/>
          </p:nvPr>
        </p:nvSpPr>
        <p:spPr>
          <a:xfrm>
            <a:off x="381000" y="25925"/>
            <a:ext cx="5640900" cy="6867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Waterfall Model</a:t>
            </a:r>
            <a:endParaRPr sz="3000">
              <a:solidFill>
                <a:srgbClr val="741B47"/>
              </a:solidFill>
              <a:latin typeface="Raleway Thin"/>
              <a:ea typeface="Raleway Thin"/>
              <a:cs typeface="Raleway Thin"/>
              <a:sym typeface="Raleway Thin"/>
            </a:endParaRPr>
          </a:p>
        </p:txBody>
      </p:sp>
      <p:sp>
        <p:nvSpPr>
          <p:cNvPr id="570" name="Google Shape;570;p56"/>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48</a:t>
            </a:fld>
            <a:endParaRPr/>
          </a:p>
        </p:txBody>
      </p:sp>
      <p:pic>
        <p:nvPicPr>
          <p:cNvPr id="571" name="Google Shape;571;p56"/>
          <p:cNvPicPr preferRelativeResize="0"/>
          <p:nvPr/>
        </p:nvPicPr>
        <p:blipFill rotWithShape="1">
          <a:blip r:embed="rId3">
            <a:alphaModFix/>
          </a:blip>
          <a:srcRect/>
          <a:stretch/>
        </p:blipFill>
        <p:spPr>
          <a:xfrm>
            <a:off x="2211501" y="550023"/>
            <a:ext cx="5640900" cy="4390691"/>
          </a:xfrm>
          <a:prstGeom prst="rect">
            <a:avLst/>
          </a:prstGeom>
          <a:noFill/>
          <a:ln>
            <a:noFill/>
          </a:ln>
        </p:spPr>
      </p:pic>
      <p:sp>
        <p:nvSpPr>
          <p:cNvPr id="572" name="Google Shape;572;p56"/>
          <p:cNvSpPr/>
          <p:nvPr/>
        </p:nvSpPr>
        <p:spPr>
          <a:xfrm>
            <a:off x="4431001" y="1262020"/>
            <a:ext cx="1813500" cy="4242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56"/>
          <p:cNvSpPr txBox="1"/>
          <p:nvPr/>
        </p:nvSpPr>
        <p:spPr>
          <a:xfrm>
            <a:off x="2150100" y="1215650"/>
            <a:ext cx="880200" cy="42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Barlow"/>
                <a:ea typeface="Barlow"/>
                <a:cs typeface="Barlow"/>
                <a:sym typeface="Barlow"/>
              </a:rPr>
              <a:t>1970</a:t>
            </a:r>
            <a:endParaRPr sz="2400" b="1" i="0" u="none" strike="noStrike" cap="none">
              <a:solidFill>
                <a:srgbClr val="000000"/>
              </a:solidFill>
              <a:latin typeface="Barlow"/>
              <a:ea typeface="Barlow"/>
              <a:cs typeface="Barlow"/>
              <a:sym typeface="Barlo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7"/>
          <p:cNvSpPr txBox="1">
            <a:spLocks noGrp="1"/>
          </p:cNvSpPr>
          <p:nvPr>
            <p:ph type="title"/>
          </p:nvPr>
        </p:nvSpPr>
        <p:spPr>
          <a:xfrm>
            <a:off x="228600" y="178325"/>
            <a:ext cx="5640900" cy="6867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Waterfall</a:t>
            </a:r>
            <a:endParaRPr sz="3000">
              <a:solidFill>
                <a:srgbClr val="741B47"/>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Model</a:t>
            </a:r>
            <a:endParaRPr sz="3000">
              <a:solidFill>
                <a:srgbClr val="741B47"/>
              </a:solidFill>
              <a:latin typeface="Raleway Thin"/>
              <a:ea typeface="Raleway Thin"/>
              <a:cs typeface="Raleway Thin"/>
              <a:sym typeface="Raleway Thin"/>
            </a:endParaRPr>
          </a:p>
        </p:txBody>
      </p:sp>
      <p:sp>
        <p:nvSpPr>
          <p:cNvPr id="579" name="Google Shape;579;p57"/>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49</a:t>
            </a:fld>
            <a:endParaRPr/>
          </a:p>
        </p:txBody>
      </p:sp>
      <p:pic>
        <p:nvPicPr>
          <p:cNvPr id="580" name="Google Shape;580;p57"/>
          <p:cNvPicPr preferRelativeResize="0"/>
          <p:nvPr/>
        </p:nvPicPr>
        <p:blipFill rotWithShape="1">
          <a:blip r:embed="rId3">
            <a:alphaModFix/>
          </a:blip>
          <a:srcRect/>
          <a:stretch/>
        </p:blipFill>
        <p:spPr>
          <a:xfrm>
            <a:off x="2121875" y="83004"/>
            <a:ext cx="6679748" cy="50098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a:t>
            </a:fld>
            <a:endParaRPr/>
          </a:p>
        </p:txBody>
      </p:sp>
      <p:pic>
        <p:nvPicPr>
          <p:cNvPr id="88" name="Google Shape;88;p13"/>
          <p:cNvPicPr preferRelativeResize="0"/>
          <p:nvPr/>
        </p:nvPicPr>
        <p:blipFill rotWithShape="1">
          <a:blip r:embed="rId3">
            <a:alphaModFix/>
          </a:blip>
          <a:srcRect/>
          <a:stretch/>
        </p:blipFill>
        <p:spPr>
          <a:xfrm>
            <a:off x="1992325" y="25463"/>
            <a:ext cx="6476103" cy="50925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50</a:t>
            </a:fld>
            <a:endParaRPr/>
          </a:p>
        </p:txBody>
      </p:sp>
      <p:sp>
        <p:nvSpPr>
          <p:cNvPr id="586" name="Google Shape;586;p58"/>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Waterfall Model</a:t>
            </a:r>
            <a:endParaRPr>
              <a:solidFill>
                <a:srgbClr val="3F98CC"/>
              </a:solidFill>
            </a:endParaRPr>
          </a:p>
        </p:txBody>
      </p:sp>
      <p:pic>
        <p:nvPicPr>
          <p:cNvPr id="587" name="Google Shape;587;p58"/>
          <p:cNvPicPr preferRelativeResize="0"/>
          <p:nvPr/>
        </p:nvPicPr>
        <p:blipFill rotWithShape="1">
          <a:blip r:embed="rId3">
            <a:alphaModFix/>
          </a:blip>
          <a:srcRect l="21470" t="28998" r="25292" b="5082"/>
          <a:stretch/>
        </p:blipFill>
        <p:spPr>
          <a:xfrm>
            <a:off x="1451241" y="979293"/>
            <a:ext cx="5414423" cy="378979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59"/>
          <p:cNvPicPr preferRelativeResize="0"/>
          <p:nvPr/>
        </p:nvPicPr>
        <p:blipFill rotWithShape="1">
          <a:blip r:embed="rId3">
            <a:alphaModFix/>
          </a:blip>
          <a:srcRect/>
          <a:stretch/>
        </p:blipFill>
        <p:spPr>
          <a:xfrm>
            <a:off x="784400" y="108020"/>
            <a:ext cx="6422952" cy="4983525"/>
          </a:xfrm>
          <a:prstGeom prst="rect">
            <a:avLst/>
          </a:prstGeom>
          <a:noFill/>
          <a:ln>
            <a:noFill/>
          </a:ln>
        </p:spPr>
      </p:pic>
      <p:sp>
        <p:nvSpPr>
          <p:cNvPr id="593" name="Google Shape;593;p5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51</a:t>
            </a:fld>
            <a:endParaRPr/>
          </a:p>
        </p:txBody>
      </p:sp>
      <p:sp>
        <p:nvSpPr>
          <p:cNvPr id="594" name="Google Shape;594;p59"/>
          <p:cNvSpPr txBox="1">
            <a:spLocks noGrp="1"/>
          </p:cNvSpPr>
          <p:nvPr>
            <p:ph type="title"/>
          </p:nvPr>
        </p:nvSpPr>
        <p:spPr>
          <a:xfrm>
            <a:off x="203200" y="976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Waterfall</a:t>
            </a:r>
            <a:endParaRPr sz="3000">
              <a:solidFill>
                <a:srgbClr val="741B47"/>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Model</a:t>
            </a:r>
            <a:endParaRPr sz="3000">
              <a:solidFill>
                <a:srgbClr val="3F98CC"/>
              </a:solidFill>
            </a:endParaRPr>
          </a:p>
        </p:txBody>
      </p:sp>
      <p:sp>
        <p:nvSpPr>
          <p:cNvPr id="595" name="Google Shape;595;p59"/>
          <p:cNvSpPr/>
          <p:nvPr/>
        </p:nvSpPr>
        <p:spPr>
          <a:xfrm>
            <a:off x="402000" y="3139775"/>
            <a:ext cx="3555600" cy="1814100"/>
          </a:xfrm>
          <a:prstGeom prst="ellipse">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59"/>
          <p:cNvSpPr/>
          <p:nvPr/>
        </p:nvSpPr>
        <p:spPr>
          <a:xfrm>
            <a:off x="7895350" y="3978750"/>
            <a:ext cx="989400" cy="989400"/>
          </a:xfrm>
          <a:prstGeom prst="horizontalScroll">
            <a:avLst>
              <a:gd name="adj" fmla="val 12500"/>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Barlow"/>
                <a:ea typeface="Barlow"/>
                <a:cs typeface="Barlow"/>
                <a:sym typeface="Barlow"/>
              </a:rPr>
              <a:t>SRS</a:t>
            </a:r>
            <a:endParaRPr sz="2400" b="1" i="0" u="none" strike="noStrike" cap="none">
              <a:solidFill>
                <a:srgbClr val="000000"/>
              </a:solidFill>
              <a:latin typeface="Arial"/>
              <a:ea typeface="Arial"/>
              <a:cs typeface="Arial"/>
              <a:sym typeface="Arial"/>
            </a:endParaRPr>
          </a:p>
        </p:txBody>
      </p:sp>
      <p:sp>
        <p:nvSpPr>
          <p:cNvPr id="597" name="Google Shape;597;p59"/>
          <p:cNvSpPr/>
          <p:nvPr/>
        </p:nvSpPr>
        <p:spPr>
          <a:xfrm>
            <a:off x="4040600" y="4308450"/>
            <a:ext cx="3679800" cy="330000"/>
          </a:xfrm>
          <a:prstGeom prst="notchedRightArrow">
            <a:avLst>
              <a:gd name="adj1" fmla="val 50000"/>
              <a:gd name="adj2" fmla="val 50000"/>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pic>
        <p:nvPicPr>
          <p:cNvPr id="602" name="Google Shape;602;p60"/>
          <p:cNvPicPr preferRelativeResize="0"/>
          <p:nvPr/>
        </p:nvPicPr>
        <p:blipFill rotWithShape="1">
          <a:blip r:embed="rId3">
            <a:alphaModFix/>
          </a:blip>
          <a:srcRect/>
          <a:stretch/>
        </p:blipFill>
        <p:spPr>
          <a:xfrm>
            <a:off x="784400" y="108020"/>
            <a:ext cx="6422952" cy="4983525"/>
          </a:xfrm>
          <a:prstGeom prst="rect">
            <a:avLst/>
          </a:prstGeom>
          <a:noFill/>
          <a:ln>
            <a:noFill/>
          </a:ln>
        </p:spPr>
      </p:pic>
      <p:sp>
        <p:nvSpPr>
          <p:cNvPr id="603" name="Google Shape;603;p6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52</a:t>
            </a:fld>
            <a:endParaRPr/>
          </a:p>
        </p:txBody>
      </p:sp>
      <p:sp>
        <p:nvSpPr>
          <p:cNvPr id="604" name="Google Shape;604;p60"/>
          <p:cNvSpPr txBox="1">
            <a:spLocks noGrp="1"/>
          </p:cNvSpPr>
          <p:nvPr>
            <p:ph type="title"/>
          </p:nvPr>
        </p:nvSpPr>
        <p:spPr>
          <a:xfrm>
            <a:off x="203200" y="976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Waterfall</a:t>
            </a:r>
            <a:endParaRPr sz="3000">
              <a:solidFill>
                <a:srgbClr val="741B47"/>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Model</a:t>
            </a:r>
            <a:endParaRPr sz="3000">
              <a:solidFill>
                <a:srgbClr val="3F98CC"/>
              </a:solidFill>
            </a:endParaRPr>
          </a:p>
        </p:txBody>
      </p:sp>
      <p:sp>
        <p:nvSpPr>
          <p:cNvPr id="605" name="Google Shape;605;p60"/>
          <p:cNvSpPr/>
          <p:nvPr/>
        </p:nvSpPr>
        <p:spPr>
          <a:xfrm>
            <a:off x="2154825" y="2092450"/>
            <a:ext cx="1432200" cy="824700"/>
          </a:xfrm>
          <a:prstGeom prst="ellipse">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60"/>
          <p:cNvSpPr/>
          <p:nvPr/>
        </p:nvSpPr>
        <p:spPr>
          <a:xfrm>
            <a:off x="8049950" y="1927738"/>
            <a:ext cx="989400" cy="989400"/>
          </a:xfrm>
          <a:prstGeom prst="horizontalScroll">
            <a:avLst>
              <a:gd name="adj" fmla="val 12500"/>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Barlow"/>
                <a:ea typeface="Barlow"/>
                <a:cs typeface="Barlow"/>
                <a:sym typeface="Barlow"/>
              </a:rPr>
              <a:t>SDD</a:t>
            </a:r>
            <a:endParaRPr sz="2400" b="1" i="0" u="none" strike="noStrike" cap="none">
              <a:solidFill>
                <a:srgbClr val="000000"/>
              </a:solidFill>
              <a:latin typeface="Arial"/>
              <a:ea typeface="Arial"/>
              <a:cs typeface="Arial"/>
              <a:sym typeface="Arial"/>
            </a:endParaRPr>
          </a:p>
        </p:txBody>
      </p:sp>
      <p:sp>
        <p:nvSpPr>
          <p:cNvPr id="607" name="Google Shape;607;p60"/>
          <p:cNvSpPr/>
          <p:nvPr/>
        </p:nvSpPr>
        <p:spPr>
          <a:xfrm>
            <a:off x="3896300" y="2339800"/>
            <a:ext cx="3947700" cy="330000"/>
          </a:xfrm>
          <a:prstGeom prst="notchedRightArrow">
            <a:avLst>
              <a:gd name="adj1" fmla="val 50000"/>
              <a:gd name="adj2" fmla="val 50000"/>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1"/>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53</a:t>
            </a:fld>
            <a:endParaRPr/>
          </a:p>
        </p:txBody>
      </p:sp>
      <p:sp>
        <p:nvSpPr>
          <p:cNvPr id="613" name="Google Shape;613;p61"/>
          <p:cNvSpPr txBox="1">
            <a:spLocks noGrp="1"/>
          </p:cNvSpPr>
          <p:nvPr>
            <p:ph type="title"/>
          </p:nvPr>
        </p:nvSpPr>
        <p:spPr>
          <a:xfrm>
            <a:off x="381000" y="25925"/>
            <a:ext cx="5640900" cy="6867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Waterfall Model</a:t>
            </a:r>
            <a:endParaRPr sz="3000">
              <a:solidFill>
                <a:srgbClr val="741B47"/>
              </a:solidFill>
              <a:latin typeface="Raleway Thin"/>
              <a:ea typeface="Raleway Thin"/>
              <a:cs typeface="Raleway Thin"/>
              <a:sym typeface="Raleway Thin"/>
            </a:endParaRPr>
          </a:p>
        </p:txBody>
      </p:sp>
      <p:sp>
        <p:nvSpPr>
          <p:cNvPr id="614" name="Google Shape;614;p61"/>
          <p:cNvSpPr txBox="1"/>
          <p:nvPr/>
        </p:nvSpPr>
        <p:spPr>
          <a:xfrm>
            <a:off x="159150" y="1521075"/>
            <a:ext cx="8825700" cy="758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tr-TR" sz="2600" b="1" i="0" u="none" strike="noStrike" cap="none">
                <a:solidFill>
                  <a:srgbClr val="000000"/>
                </a:solidFill>
                <a:latin typeface="Arial"/>
                <a:ea typeface="Arial"/>
                <a:cs typeface="Arial"/>
                <a:sym typeface="Arial"/>
              </a:rPr>
              <a:t>Coding is the other name for implementation/</a:t>
            </a:r>
            <a:r>
              <a:rPr lang="tr-TR" sz="2600" b="1"/>
              <a:t>d</a:t>
            </a:r>
            <a:r>
              <a:rPr lang="tr-TR" sz="2600" b="1" i="0" u="none" strike="noStrike" cap="none">
                <a:solidFill>
                  <a:srgbClr val="000000"/>
                </a:solidFill>
                <a:latin typeface="Arial"/>
                <a:ea typeface="Arial"/>
                <a:cs typeface="Arial"/>
                <a:sym typeface="Arial"/>
              </a:rPr>
              <a:t>eveloping in SDLC.</a:t>
            </a:r>
            <a:endParaRPr sz="2600" b="1" i="0" u="none" strike="noStrike" cap="none">
              <a:solidFill>
                <a:srgbClr val="000000"/>
              </a:solidFill>
              <a:latin typeface="Arial"/>
              <a:ea typeface="Arial"/>
              <a:cs typeface="Arial"/>
              <a:sym typeface="Arial"/>
            </a:endParaRPr>
          </a:p>
        </p:txBody>
      </p:sp>
      <p:pic>
        <p:nvPicPr>
          <p:cNvPr id="615" name="Google Shape;615;p61">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616" name="Google Shape;616;p61">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6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54</a:t>
            </a:fld>
            <a:endParaRPr/>
          </a:p>
        </p:txBody>
      </p:sp>
      <p:sp>
        <p:nvSpPr>
          <p:cNvPr id="622" name="Google Shape;622;p62"/>
          <p:cNvSpPr txBox="1">
            <a:spLocks noGrp="1"/>
          </p:cNvSpPr>
          <p:nvPr>
            <p:ph type="title"/>
          </p:nvPr>
        </p:nvSpPr>
        <p:spPr>
          <a:xfrm>
            <a:off x="203200" y="976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Waterfall</a:t>
            </a:r>
            <a:endParaRPr sz="3000">
              <a:solidFill>
                <a:srgbClr val="741B47"/>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Model</a:t>
            </a:r>
            <a:endParaRPr sz="3000">
              <a:solidFill>
                <a:srgbClr val="3F98CC"/>
              </a:solidFill>
            </a:endParaRPr>
          </a:p>
        </p:txBody>
      </p:sp>
      <p:pic>
        <p:nvPicPr>
          <p:cNvPr id="623" name="Google Shape;623;p62"/>
          <p:cNvPicPr preferRelativeResize="0"/>
          <p:nvPr/>
        </p:nvPicPr>
        <p:blipFill rotWithShape="1">
          <a:blip r:embed="rId3">
            <a:alphaModFix/>
          </a:blip>
          <a:srcRect/>
          <a:stretch/>
        </p:blipFill>
        <p:spPr>
          <a:xfrm>
            <a:off x="2156000" y="108020"/>
            <a:ext cx="6422952" cy="4983525"/>
          </a:xfrm>
          <a:prstGeom prst="rect">
            <a:avLst/>
          </a:prstGeom>
          <a:noFill/>
          <a:ln>
            <a:noFill/>
          </a:ln>
        </p:spPr>
      </p:pic>
      <p:sp>
        <p:nvSpPr>
          <p:cNvPr id="624" name="Google Shape;624;p62"/>
          <p:cNvSpPr/>
          <p:nvPr/>
        </p:nvSpPr>
        <p:spPr>
          <a:xfrm>
            <a:off x="4120825" y="1370925"/>
            <a:ext cx="1473300" cy="876300"/>
          </a:xfrm>
          <a:prstGeom prst="ellipse">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63"/>
          <p:cNvPicPr preferRelativeResize="0"/>
          <p:nvPr/>
        </p:nvPicPr>
        <p:blipFill rotWithShape="1">
          <a:blip r:embed="rId3">
            <a:alphaModFix/>
          </a:blip>
          <a:srcRect/>
          <a:stretch/>
        </p:blipFill>
        <p:spPr>
          <a:xfrm>
            <a:off x="2156000" y="108020"/>
            <a:ext cx="6422952" cy="4983525"/>
          </a:xfrm>
          <a:prstGeom prst="rect">
            <a:avLst/>
          </a:prstGeom>
          <a:noFill/>
          <a:ln>
            <a:noFill/>
          </a:ln>
        </p:spPr>
      </p:pic>
      <p:sp>
        <p:nvSpPr>
          <p:cNvPr id="630" name="Google Shape;630;p6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55</a:t>
            </a:fld>
            <a:endParaRPr/>
          </a:p>
        </p:txBody>
      </p:sp>
      <p:sp>
        <p:nvSpPr>
          <p:cNvPr id="631" name="Google Shape;631;p63"/>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Waterfall</a:t>
            </a:r>
            <a:endParaRPr sz="3000">
              <a:solidFill>
                <a:srgbClr val="741B47"/>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Model</a:t>
            </a:r>
            <a:endParaRPr sz="3000">
              <a:solidFill>
                <a:srgbClr val="3F98CC"/>
              </a:solidFill>
            </a:endParaRPr>
          </a:p>
        </p:txBody>
      </p:sp>
      <p:sp>
        <p:nvSpPr>
          <p:cNvPr id="632" name="Google Shape;632;p63"/>
          <p:cNvSpPr/>
          <p:nvPr/>
        </p:nvSpPr>
        <p:spPr>
          <a:xfrm>
            <a:off x="5172200" y="1072000"/>
            <a:ext cx="1473300" cy="876300"/>
          </a:xfrm>
          <a:prstGeom prst="ellipse">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p64"/>
          <p:cNvPicPr preferRelativeResize="0"/>
          <p:nvPr/>
        </p:nvPicPr>
        <p:blipFill rotWithShape="1">
          <a:blip r:embed="rId3">
            <a:alphaModFix/>
          </a:blip>
          <a:srcRect/>
          <a:stretch/>
        </p:blipFill>
        <p:spPr>
          <a:xfrm>
            <a:off x="2156000" y="108020"/>
            <a:ext cx="6422952" cy="4983525"/>
          </a:xfrm>
          <a:prstGeom prst="rect">
            <a:avLst/>
          </a:prstGeom>
          <a:noFill/>
          <a:ln>
            <a:noFill/>
          </a:ln>
        </p:spPr>
      </p:pic>
      <p:sp>
        <p:nvSpPr>
          <p:cNvPr id="638" name="Google Shape;638;p6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56</a:t>
            </a:fld>
            <a:endParaRPr/>
          </a:p>
        </p:txBody>
      </p:sp>
      <p:sp>
        <p:nvSpPr>
          <p:cNvPr id="639" name="Google Shape;639;p64"/>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Waterfall</a:t>
            </a:r>
            <a:endParaRPr sz="3000">
              <a:solidFill>
                <a:srgbClr val="741B47"/>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Model</a:t>
            </a:r>
            <a:endParaRPr sz="3000">
              <a:solidFill>
                <a:srgbClr val="3F98CC"/>
              </a:solidFill>
            </a:endParaRPr>
          </a:p>
        </p:txBody>
      </p:sp>
      <p:sp>
        <p:nvSpPr>
          <p:cNvPr id="640" name="Google Shape;640;p64"/>
          <p:cNvSpPr/>
          <p:nvPr/>
        </p:nvSpPr>
        <p:spPr>
          <a:xfrm>
            <a:off x="5172200" y="1072000"/>
            <a:ext cx="1473300" cy="876300"/>
          </a:xfrm>
          <a:prstGeom prst="ellipse">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65"/>
          <p:cNvPicPr preferRelativeResize="0"/>
          <p:nvPr/>
        </p:nvPicPr>
        <p:blipFill rotWithShape="1">
          <a:blip r:embed="rId3">
            <a:alphaModFix/>
          </a:blip>
          <a:srcRect/>
          <a:stretch/>
        </p:blipFill>
        <p:spPr>
          <a:xfrm>
            <a:off x="2156000" y="108020"/>
            <a:ext cx="6422952" cy="4983525"/>
          </a:xfrm>
          <a:prstGeom prst="rect">
            <a:avLst/>
          </a:prstGeom>
          <a:noFill/>
          <a:ln>
            <a:noFill/>
          </a:ln>
        </p:spPr>
      </p:pic>
      <p:sp>
        <p:nvSpPr>
          <p:cNvPr id="646" name="Google Shape;646;p6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57</a:t>
            </a:fld>
            <a:endParaRPr/>
          </a:p>
        </p:txBody>
      </p:sp>
      <p:sp>
        <p:nvSpPr>
          <p:cNvPr id="647" name="Google Shape;647;p6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Waterfall</a:t>
            </a:r>
            <a:endParaRPr sz="3000">
              <a:solidFill>
                <a:srgbClr val="741B47"/>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Model</a:t>
            </a:r>
            <a:endParaRPr sz="3000">
              <a:solidFill>
                <a:srgbClr val="3F98CC"/>
              </a:solidFill>
            </a:endParaRPr>
          </a:p>
        </p:txBody>
      </p:sp>
      <p:sp>
        <p:nvSpPr>
          <p:cNvPr id="648" name="Google Shape;648;p65"/>
          <p:cNvSpPr/>
          <p:nvPr/>
        </p:nvSpPr>
        <p:spPr>
          <a:xfrm>
            <a:off x="6072699" y="1695450"/>
            <a:ext cx="1473300" cy="876300"/>
          </a:xfrm>
          <a:prstGeom prst="ellipse">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66"/>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58</a:t>
            </a:fld>
            <a:endParaRPr/>
          </a:p>
        </p:txBody>
      </p:sp>
      <p:pic>
        <p:nvPicPr>
          <p:cNvPr id="654" name="Google Shape;654;p66"/>
          <p:cNvPicPr preferRelativeResize="0"/>
          <p:nvPr/>
        </p:nvPicPr>
        <p:blipFill rotWithShape="1">
          <a:blip r:embed="rId3">
            <a:alphaModFix/>
          </a:blip>
          <a:srcRect/>
          <a:stretch/>
        </p:blipFill>
        <p:spPr>
          <a:xfrm>
            <a:off x="2146375" y="228600"/>
            <a:ext cx="4301066" cy="4838699"/>
          </a:xfrm>
          <a:prstGeom prst="rect">
            <a:avLst/>
          </a:prstGeom>
          <a:noFill/>
          <a:ln>
            <a:noFill/>
          </a:ln>
        </p:spPr>
      </p:pic>
      <p:sp>
        <p:nvSpPr>
          <p:cNvPr id="655" name="Google Shape;655;p6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Waterfall</a:t>
            </a:r>
            <a:endParaRPr sz="3000">
              <a:solidFill>
                <a:srgbClr val="741B47"/>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Model</a:t>
            </a:r>
            <a:endParaRPr sz="3000">
              <a:solidFill>
                <a:srgbClr val="3F98CC"/>
              </a:solidFill>
            </a:endParaRPr>
          </a:p>
        </p:txBody>
      </p:sp>
      <p:sp>
        <p:nvSpPr>
          <p:cNvPr id="656" name="Google Shape;656;p66"/>
          <p:cNvSpPr txBox="1"/>
          <p:nvPr/>
        </p:nvSpPr>
        <p:spPr>
          <a:xfrm>
            <a:off x="6720550" y="1082300"/>
            <a:ext cx="2308800" cy="206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1" i="0" u="none" strike="noStrike" cap="none">
                <a:solidFill>
                  <a:srgbClr val="000000"/>
                </a:solidFill>
                <a:latin typeface="Barlow"/>
                <a:ea typeface="Barlow"/>
                <a:cs typeface="Barlow"/>
                <a:sym typeface="Barlow"/>
              </a:rPr>
              <a:t>Hayatım, çabuk geeelll! </a:t>
            </a:r>
            <a:endParaRPr sz="1800" b="1" i="0" u="none" strike="noStrike" cap="none">
              <a:solidFill>
                <a:srgbClr val="000000"/>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800"/>
              <a:buFont typeface="Arial"/>
              <a:buNone/>
            </a:pPr>
            <a:r>
              <a:rPr lang="tr-TR" sz="1800" b="1" i="0" u="none" strike="noStrike" cap="none">
                <a:solidFill>
                  <a:srgbClr val="000000"/>
                </a:solidFill>
                <a:latin typeface="Barlow"/>
                <a:ea typeface="Barlow"/>
                <a:cs typeface="Barlow"/>
                <a:sym typeface="Barlow"/>
              </a:rPr>
              <a:t>Sanırım büyük bir bug’ımız var.</a:t>
            </a:r>
            <a:endParaRPr sz="1800" b="1" i="0" u="none" strike="noStrike" cap="none">
              <a:solidFill>
                <a:srgbClr val="000000"/>
              </a:solidFill>
              <a:latin typeface="Barlow"/>
              <a:ea typeface="Barlow"/>
              <a:cs typeface="Barlow"/>
              <a:sym typeface="Barlow"/>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6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59</a:t>
            </a:fld>
            <a:endParaRPr/>
          </a:p>
        </p:txBody>
      </p:sp>
      <p:sp>
        <p:nvSpPr>
          <p:cNvPr id="662" name="Google Shape;662;p67"/>
          <p:cNvSpPr txBox="1">
            <a:spLocks noGrp="1"/>
          </p:cNvSpPr>
          <p:nvPr>
            <p:ph type="title"/>
          </p:nvPr>
        </p:nvSpPr>
        <p:spPr>
          <a:xfrm>
            <a:off x="431800" y="173800"/>
            <a:ext cx="8132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Application of the Waterfall Model</a:t>
            </a:r>
            <a:endParaRPr sz="3000">
              <a:solidFill>
                <a:srgbClr val="3F98CC"/>
              </a:solidFill>
            </a:endParaRPr>
          </a:p>
        </p:txBody>
      </p:sp>
      <p:pic>
        <p:nvPicPr>
          <p:cNvPr id="663" name="Google Shape;663;p67"/>
          <p:cNvPicPr preferRelativeResize="0"/>
          <p:nvPr/>
        </p:nvPicPr>
        <p:blipFill rotWithShape="1">
          <a:blip r:embed="rId3">
            <a:alphaModFix/>
          </a:blip>
          <a:srcRect/>
          <a:stretch/>
        </p:blipFill>
        <p:spPr>
          <a:xfrm>
            <a:off x="768350" y="673947"/>
            <a:ext cx="7795549" cy="43850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ctrTitle" idx="4294967295"/>
          </p:nvPr>
        </p:nvSpPr>
        <p:spPr>
          <a:xfrm>
            <a:off x="1221595" y="53662"/>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Thin"/>
              <a:buNone/>
            </a:pPr>
            <a:r>
              <a:rPr lang="tr-TR" sz="4800" b="0" i="0" u="none" strike="noStrike" cap="none">
                <a:solidFill>
                  <a:srgbClr val="741B47"/>
                </a:solidFill>
                <a:latin typeface="Raleway Thin"/>
                <a:ea typeface="Raleway Thin"/>
                <a:cs typeface="Raleway Thin"/>
                <a:sym typeface="Raleway Thin"/>
              </a:rPr>
              <a:t>Table of Contents</a:t>
            </a:r>
            <a:endParaRPr sz="4800" b="0" i="0" u="none" strike="noStrike" cap="none">
              <a:solidFill>
                <a:srgbClr val="741B47"/>
              </a:solidFill>
              <a:latin typeface="Raleway Thin"/>
              <a:ea typeface="Raleway Thin"/>
              <a:cs typeface="Raleway Thin"/>
              <a:sym typeface="Raleway Thin"/>
            </a:endParaRPr>
          </a:p>
        </p:txBody>
      </p:sp>
      <p:sp>
        <p:nvSpPr>
          <p:cNvPr id="94" name="Google Shape;94;p14"/>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a:t>
            </a:fld>
            <a:endParaRPr/>
          </a:p>
        </p:txBody>
      </p:sp>
      <p:sp>
        <p:nvSpPr>
          <p:cNvPr id="95" name="Google Shape;95;p14"/>
          <p:cNvSpPr txBox="1">
            <a:spLocks noGrp="1"/>
          </p:cNvSpPr>
          <p:nvPr>
            <p:ph type="subTitle" idx="4294967295"/>
          </p:nvPr>
        </p:nvSpPr>
        <p:spPr>
          <a:xfrm>
            <a:off x="1023150" y="1306800"/>
            <a:ext cx="4785300" cy="2529900"/>
          </a:xfrm>
          <a:prstGeom prst="rect">
            <a:avLst/>
          </a:prstGeom>
          <a:noFill/>
          <a:ln>
            <a:noFill/>
          </a:ln>
        </p:spPr>
        <p:txBody>
          <a:bodyPr spcFirstLastPara="1" wrap="square" lIns="0" tIns="0" rIns="0" bIns="0" anchor="ctr" anchorCtr="0">
            <a:noAutofit/>
          </a:bodyPr>
          <a:lstStyle/>
          <a:p>
            <a:pPr marL="457200" marR="0" lvl="0" indent="-419100" algn="l" rtl="0">
              <a:lnSpc>
                <a:spcPct val="110000"/>
              </a:lnSpc>
              <a:spcBef>
                <a:spcPts val="600"/>
              </a:spcBef>
              <a:spcAft>
                <a:spcPts val="0"/>
              </a:spcAft>
              <a:buClr>
                <a:srgbClr val="741B47"/>
              </a:buClr>
              <a:buSzPts val="3000"/>
              <a:buFont typeface="Raleway"/>
              <a:buChar char="▶"/>
            </a:pPr>
            <a:r>
              <a:rPr lang="tr-TR" sz="3000" b="0" i="0" u="none" strike="noStrike" cap="none">
                <a:solidFill>
                  <a:schemeClr val="dk1"/>
                </a:solidFill>
                <a:latin typeface="Raleway"/>
                <a:ea typeface="Raleway"/>
                <a:cs typeface="Raleway"/>
                <a:sym typeface="Raleway"/>
              </a:rPr>
              <a:t>What is SDLC ?</a:t>
            </a:r>
            <a:endParaRPr sz="3000" b="0" i="0" u="none" strike="noStrike" cap="none">
              <a:solidFill>
                <a:schemeClr val="dk1"/>
              </a:solidFill>
              <a:latin typeface="Raleway"/>
              <a:ea typeface="Raleway"/>
              <a:cs typeface="Raleway"/>
              <a:sym typeface="Raleway"/>
            </a:endParaRPr>
          </a:p>
          <a:p>
            <a:pPr marL="457200" marR="0" lvl="0" indent="-419100" algn="l" rtl="0">
              <a:lnSpc>
                <a:spcPct val="110000"/>
              </a:lnSpc>
              <a:spcBef>
                <a:spcPts val="600"/>
              </a:spcBef>
              <a:spcAft>
                <a:spcPts val="0"/>
              </a:spcAft>
              <a:buClr>
                <a:srgbClr val="741B47"/>
              </a:buClr>
              <a:buSzPts val="3000"/>
              <a:buFont typeface="Raleway"/>
              <a:buChar char="▶"/>
            </a:pPr>
            <a:r>
              <a:rPr lang="tr-TR" sz="3000" b="0" i="0" u="none" strike="noStrike" cap="none">
                <a:solidFill>
                  <a:schemeClr val="dk1"/>
                </a:solidFill>
                <a:latin typeface="Raleway"/>
                <a:ea typeface="Raleway"/>
                <a:cs typeface="Raleway"/>
                <a:sym typeface="Raleway"/>
              </a:rPr>
              <a:t>Phases of SDLC</a:t>
            </a:r>
            <a:endParaRPr sz="3000" b="0" i="0" u="none" strike="noStrike" cap="none">
              <a:solidFill>
                <a:schemeClr val="dk1"/>
              </a:solidFill>
              <a:latin typeface="Raleway"/>
              <a:ea typeface="Raleway"/>
              <a:cs typeface="Raleway"/>
              <a:sym typeface="Raleway"/>
            </a:endParaRPr>
          </a:p>
          <a:p>
            <a:pPr marL="457200" marR="0" lvl="0" indent="-419100" algn="l" rtl="0">
              <a:lnSpc>
                <a:spcPct val="110000"/>
              </a:lnSpc>
              <a:spcBef>
                <a:spcPts val="600"/>
              </a:spcBef>
              <a:spcAft>
                <a:spcPts val="0"/>
              </a:spcAft>
              <a:buClr>
                <a:srgbClr val="741B47"/>
              </a:buClr>
              <a:buSzPts val="3000"/>
              <a:buFont typeface="Raleway"/>
              <a:buChar char="▶"/>
            </a:pPr>
            <a:r>
              <a:rPr lang="tr-TR" sz="3000" b="0" i="0" u="none" strike="noStrike" cap="none">
                <a:solidFill>
                  <a:schemeClr val="dk1"/>
                </a:solidFill>
                <a:latin typeface="Raleway"/>
                <a:ea typeface="Raleway"/>
                <a:cs typeface="Raleway"/>
                <a:sym typeface="Raleway"/>
              </a:rPr>
              <a:t>SDLC Models</a:t>
            </a:r>
            <a:endParaRPr sz="3000" b="0" i="0" u="none" strike="noStrike" cap="none">
              <a:solidFill>
                <a:schemeClr val="dk1"/>
              </a:solidFill>
              <a:latin typeface="Raleway"/>
              <a:ea typeface="Raleway"/>
              <a:cs typeface="Raleway"/>
              <a:sym typeface="Raleway"/>
            </a:endParaRPr>
          </a:p>
          <a:p>
            <a:pPr marL="457200" marR="0" lvl="0" indent="-419100" algn="l" rtl="0">
              <a:lnSpc>
                <a:spcPct val="110000"/>
              </a:lnSpc>
              <a:spcBef>
                <a:spcPts val="600"/>
              </a:spcBef>
              <a:spcAft>
                <a:spcPts val="0"/>
              </a:spcAft>
              <a:buClr>
                <a:srgbClr val="741B47"/>
              </a:buClr>
              <a:buSzPts val="3000"/>
              <a:buFont typeface="Raleway"/>
              <a:buChar char="▶"/>
            </a:pPr>
            <a:r>
              <a:rPr lang="tr-TR" sz="3000" b="0" i="0" u="none" strike="noStrike" cap="none">
                <a:solidFill>
                  <a:schemeClr val="dk1"/>
                </a:solidFill>
                <a:latin typeface="Raleway"/>
                <a:ea typeface="Raleway"/>
                <a:cs typeface="Raleway"/>
                <a:sym typeface="Raleway"/>
              </a:rPr>
              <a:t>Waterfall Model</a:t>
            </a:r>
            <a:endParaRPr sz="3000" b="0" i="0" u="none" strike="noStrike" cap="none">
              <a:solidFill>
                <a:schemeClr val="dk1"/>
              </a:solidFill>
              <a:latin typeface="Raleway"/>
              <a:ea typeface="Raleway"/>
              <a:cs typeface="Raleway"/>
              <a:sym typeface="Raleway"/>
            </a:endParaRPr>
          </a:p>
        </p:txBody>
      </p:sp>
      <p:sp>
        <p:nvSpPr>
          <p:cNvPr id="96" name="Google Shape;96;p14"/>
          <p:cNvSpPr txBox="1"/>
          <p:nvPr/>
        </p:nvSpPr>
        <p:spPr>
          <a:xfrm>
            <a:off x="2237950" y="4441725"/>
            <a:ext cx="6157800" cy="51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0" i="0" u="none" strike="noStrike" cap="none">
                <a:solidFill>
                  <a:srgbClr val="FF0000"/>
                </a:solidFill>
                <a:latin typeface="Arial"/>
                <a:ea typeface="Arial"/>
                <a:cs typeface="Arial"/>
                <a:sym typeface="Arial"/>
              </a:rPr>
              <a:t>* </a:t>
            </a:r>
            <a:r>
              <a:rPr lang="tr-TR" sz="1200" b="0" i="0" u="none" strike="noStrike" cap="none">
                <a:solidFill>
                  <a:srgbClr val="000000"/>
                </a:solidFill>
                <a:latin typeface="Arial"/>
                <a:ea typeface="Arial"/>
                <a:cs typeface="Arial"/>
                <a:sym typeface="Arial"/>
              </a:rPr>
              <a:t>New approaches (agile and devops) and their implementations (Jira)  will be explained later as separate lessons.</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Google Shape;668;p68"/>
          <p:cNvPicPr preferRelativeResize="0"/>
          <p:nvPr/>
        </p:nvPicPr>
        <p:blipFill rotWithShape="1">
          <a:blip r:embed="rId3">
            <a:alphaModFix/>
          </a:blip>
          <a:srcRect/>
          <a:stretch/>
        </p:blipFill>
        <p:spPr>
          <a:xfrm>
            <a:off x="1968975" y="1080999"/>
            <a:ext cx="5292438" cy="2976977"/>
          </a:xfrm>
          <a:prstGeom prst="rect">
            <a:avLst/>
          </a:prstGeom>
          <a:noFill/>
          <a:ln>
            <a:noFill/>
          </a:ln>
        </p:spPr>
      </p:pic>
      <p:sp>
        <p:nvSpPr>
          <p:cNvPr id="669" name="Google Shape;669;p6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60</a:t>
            </a:fld>
            <a:endParaRPr/>
          </a:p>
        </p:txBody>
      </p:sp>
      <p:sp>
        <p:nvSpPr>
          <p:cNvPr id="670" name="Google Shape;670;p68"/>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Waterfall Model</a:t>
            </a:r>
            <a:endParaRPr>
              <a:solidFill>
                <a:srgbClr val="3F98CC"/>
              </a:solidFill>
            </a:endParaRPr>
          </a:p>
        </p:txBody>
      </p:sp>
      <p:sp>
        <p:nvSpPr>
          <p:cNvPr id="671" name="Google Shape;671;p68"/>
          <p:cNvSpPr txBox="1"/>
          <p:nvPr/>
        </p:nvSpPr>
        <p:spPr>
          <a:xfrm>
            <a:off x="5279225" y="195400"/>
            <a:ext cx="2280000" cy="5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200"/>
              </a:spcAft>
              <a:buClr>
                <a:srgbClr val="000000"/>
              </a:buClr>
              <a:buSzPts val="1800"/>
              <a:buFont typeface="Arial"/>
              <a:buNone/>
            </a:pPr>
            <a:r>
              <a:rPr lang="tr-TR" sz="1800" b="1" i="0" u="none" strike="noStrike" cap="none">
                <a:solidFill>
                  <a:srgbClr val="002060"/>
                </a:solidFill>
                <a:highlight>
                  <a:schemeClr val="lt1"/>
                </a:highlight>
                <a:latin typeface="Arial"/>
                <a:ea typeface="Arial"/>
                <a:cs typeface="Arial"/>
                <a:sym typeface="Arial"/>
              </a:rPr>
              <a:t>Advantages</a:t>
            </a:r>
            <a:endParaRPr sz="1800" b="1" i="0" u="none" strike="noStrike" cap="none">
              <a:solidFill>
                <a:srgbClr val="002060"/>
              </a:solidFill>
              <a:highlight>
                <a:schemeClr val="lt1"/>
              </a:highlight>
              <a:latin typeface="Arial"/>
              <a:ea typeface="Arial"/>
              <a:cs typeface="Arial"/>
              <a:sym typeface="Arial"/>
            </a:endParaRPr>
          </a:p>
        </p:txBody>
      </p:sp>
      <p:pic>
        <p:nvPicPr>
          <p:cNvPr id="672" name="Google Shape;672;p68"/>
          <p:cNvPicPr preferRelativeResize="0"/>
          <p:nvPr/>
        </p:nvPicPr>
        <p:blipFill rotWithShape="1">
          <a:blip r:embed="rId4">
            <a:alphaModFix/>
          </a:blip>
          <a:srcRect t="20618" b="16940"/>
          <a:stretch/>
        </p:blipFill>
        <p:spPr>
          <a:xfrm rot="-1942957">
            <a:off x="145658" y="1131323"/>
            <a:ext cx="1775808" cy="693030"/>
          </a:xfrm>
          <a:prstGeom prst="rect">
            <a:avLst/>
          </a:prstGeom>
          <a:noFill/>
          <a:ln>
            <a:noFill/>
          </a:ln>
        </p:spPr>
      </p:pic>
      <p:pic>
        <p:nvPicPr>
          <p:cNvPr id="673" name="Google Shape;673;p68"/>
          <p:cNvPicPr preferRelativeResize="0"/>
          <p:nvPr/>
        </p:nvPicPr>
        <p:blipFill rotWithShape="1">
          <a:blip r:embed="rId5">
            <a:alphaModFix/>
          </a:blip>
          <a:srcRect t="21018" b="32592"/>
          <a:stretch/>
        </p:blipFill>
        <p:spPr>
          <a:xfrm rot="-1157035">
            <a:off x="6260875" y="3723025"/>
            <a:ext cx="2674848" cy="9678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61</a:t>
            </a:fld>
            <a:endParaRPr/>
          </a:p>
        </p:txBody>
      </p:sp>
      <p:sp>
        <p:nvSpPr>
          <p:cNvPr id="679" name="Google Shape;679;p69"/>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Waterfall Model</a:t>
            </a:r>
            <a:endParaRPr>
              <a:solidFill>
                <a:srgbClr val="3F98CC"/>
              </a:solidFill>
            </a:endParaRPr>
          </a:p>
        </p:txBody>
      </p:sp>
      <p:sp>
        <p:nvSpPr>
          <p:cNvPr id="680" name="Google Shape;680;p69"/>
          <p:cNvSpPr txBox="1"/>
          <p:nvPr/>
        </p:nvSpPr>
        <p:spPr>
          <a:xfrm>
            <a:off x="5279225" y="195400"/>
            <a:ext cx="2280000" cy="5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200"/>
              </a:spcAft>
              <a:buClr>
                <a:srgbClr val="000000"/>
              </a:buClr>
              <a:buSzPts val="1800"/>
              <a:buFont typeface="Arial"/>
              <a:buNone/>
            </a:pPr>
            <a:r>
              <a:rPr lang="tr-TR" sz="1800" b="1" i="0" u="none" strike="noStrike" cap="none">
                <a:solidFill>
                  <a:srgbClr val="002060"/>
                </a:solidFill>
                <a:highlight>
                  <a:schemeClr val="lt1"/>
                </a:highlight>
                <a:latin typeface="Arial"/>
                <a:ea typeface="Arial"/>
                <a:cs typeface="Arial"/>
                <a:sym typeface="Arial"/>
              </a:rPr>
              <a:t>Advantages</a:t>
            </a:r>
            <a:endParaRPr sz="1800" b="1" i="0" u="none" strike="noStrike" cap="none">
              <a:solidFill>
                <a:srgbClr val="002060"/>
              </a:solidFill>
              <a:highlight>
                <a:schemeClr val="lt1"/>
              </a:highlight>
              <a:latin typeface="Arial"/>
              <a:ea typeface="Arial"/>
              <a:cs typeface="Arial"/>
              <a:sym typeface="Arial"/>
            </a:endParaRPr>
          </a:p>
        </p:txBody>
      </p:sp>
      <p:pic>
        <p:nvPicPr>
          <p:cNvPr id="681" name="Google Shape;681;p69"/>
          <p:cNvPicPr preferRelativeResize="0"/>
          <p:nvPr/>
        </p:nvPicPr>
        <p:blipFill rotWithShape="1">
          <a:blip r:embed="rId3">
            <a:alphaModFix/>
          </a:blip>
          <a:srcRect/>
          <a:stretch/>
        </p:blipFill>
        <p:spPr>
          <a:xfrm>
            <a:off x="1968975" y="1080999"/>
            <a:ext cx="5292438" cy="2976977"/>
          </a:xfrm>
          <a:prstGeom prst="rect">
            <a:avLst/>
          </a:prstGeom>
          <a:noFill/>
          <a:ln>
            <a:noFill/>
          </a:ln>
        </p:spPr>
      </p:pic>
      <p:pic>
        <p:nvPicPr>
          <p:cNvPr id="682" name="Google Shape;682;p69"/>
          <p:cNvPicPr preferRelativeResize="0"/>
          <p:nvPr/>
        </p:nvPicPr>
        <p:blipFill rotWithShape="1">
          <a:blip r:embed="rId4">
            <a:alphaModFix/>
          </a:blip>
          <a:srcRect/>
          <a:stretch/>
        </p:blipFill>
        <p:spPr>
          <a:xfrm rot="-2700000">
            <a:off x="155575" y="1228398"/>
            <a:ext cx="1989074" cy="1048400"/>
          </a:xfrm>
          <a:prstGeom prst="rect">
            <a:avLst/>
          </a:prstGeom>
          <a:noFill/>
          <a:ln>
            <a:noFill/>
          </a:ln>
        </p:spPr>
      </p:pic>
      <p:pic>
        <p:nvPicPr>
          <p:cNvPr id="683" name="Google Shape;683;p69"/>
          <p:cNvPicPr preferRelativeResize="0"/>
          <p:nvPr/>
        </p:nvPicPr>
        <p:blipFill rotWithShape="1">
          <a:blip r:embed="rId5">
            <a:alphaModFix/>
          </a:blip>
          <a:srcRect/>
          <a:stretch/>
        </p:blipFill>
        <p:spPr>
          <a:xfrm rot="-2700000">
            <a:off x="6954099" y="3336779"/>
            <a:ext cx="1914275" cy="12750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7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62</a:t>
            </a:fld>
            <a:endParaRPr/>
          </a:p>
        </p:txBody>
      </p:sp>
      <p:sp>
        <p:nvSpPr>
          <p:cNvPr id="689" name="Google Shape;689;p70"/>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Waterfall Model</a:t>
            </a:r>
            <a:endParaRPr>
              <a:solidFill>
                <a:srgbClr val="3F98CC"/>
              </a:solidFill>
            </a:endParaRPr>
          </a:p>
        </p:txBody>
      </p:sp>
      <p:sp>
        <p:nvSpPr>
          <p:cNvPr id="690" name="Google Shape;690;p70"/>
          <p:cNvSpPr txBox="1"/>
          <p:nvPr/>
        </p:nvSpPr>
        <p:spPr>
          <a:xfrm>
            <a:off x="5486800" y="195400"/>
            <a:ext cx="2280000" cy="5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200"/>
              </a:spcAft>
              <a:buClr>
                <a:srgbClr val="000000"/>
              </a:buClr>
              <a:buSzPts val="1800"/>
              <a:buFont typeface="Arial"/>
              <a:buNone/>
            </a:pPr>
            <a:r>
              <a:rPr lang="tr-TR" sz="1800" b="1" i="0" u="none" strike="noStrike" cap="none">
                <a:solidFill>
                  <a:srgbClr val="002060"/>
                </a:solidFill>
                <a:highlight>
                  <a:schemeClr val="lt1"/>
                </a:highlight>
                <a:latin typeface="Arial"/>
                <a:ea typeface="Arial"/>
                <a:cs typeface="Arial"/>
                <a:sym typeface="Arial"/>
              </a:rPr>
              <a:t>disadvantages</a:t>
            </a:r>
            <a:endParaRPr sz="1800" b="1" i="0" u="none" strike="noStrike" cap="none">
              <a:solidFill>
                <a:srgbClr val="002060"/>
              </a:solidFill>
              <a:highlight>
                <a:schemeClr val="lt1"/>
              </a:highlight>
              <a:latin typeface="Arial"/>
              <a:ea typeface="Arial"/>
              <a:cs typeface="Arial"/>
              <a:sym typeface="Arial"/>
            </a:endParaRPr>
          </a:p>
        </p:txBody>
      </p:sp>
      <p:pic>
        <p:nvPicPr>
          <p:cNvPr id="691" name="Google Shape;691;p70"/>
          <p:cNvPicPr preferRelativeResize="0"/>
          <p:nvPr/>
        </p:nvPicPr>
        <p:blipFill rotWithShape="1">
          <a:blip r:embed="rId3">
            <a:alphaModFix/>
          </a:blip>
          <a:srcRect/>
          <a:stretch/>
        </p:blipFill>
        <p:spPr>
          <a:xfrm>
            <a:off x="1403750" y="2388575"/>
            <a:ext cx="6336500" cy="2716774"/>
          </a:xfrm>
          <a:prstGeom prst="rect">
            <a:avLst/>
          </a:prstGeom>
          <a:noFill/>
          <a:ln>
            <a:noFill/>
          </a:ln>
        </p:spPr>
      </p:pic>
      <p:pic>
        <p:nvPicPr>
          <p:cNvPr id="692" name="Google Shape;692;p70"/>
          <p:cNvPicPr preferRelativeResize="0"/>
          <p:nvPr/>
        </p:nvPicPr>
        <p:blipFill rotWithShape="1">
          <a:blip r:embed="rId4">
            <a:alphaModFix/>
          </a:blip>
          <a:srcRect/>
          <a:stretch/>
        </p:blipFill>
        <p:spPr>
          <a:xfrm>
            <a:off x="7363825" y="1114828"/>
            <a:ext cx="1614676" cy="1059458"/>
          </a:xfrm>
          <a:prstGeom prst="rect">
            <a:avLst/>
          </a:prstGeom>
          <a:noFill/>
          <a:ln>
            <a:noFill/>
          </a:ln>
        </p:spPr>
      </p:pic>
      <p:pic>
        <p:nvPicPr>
          <p:cNvPr id="693" name="Google Shape;693;p70"/>
          <p:cNvPicPr preferRelativeResize="0"/>
          <p:nvPr/>
        </p:nvPicPr>
        <p:blipFill rotWithShape="1">
          <a:blip r:embed="rId5">
            <a:alphaModFix/>
          </a:blip>
          <a:srcRect/>
          <a:stretch/>
        </p:blipFill>
        <p:spPr>
          <a:xfrm>
            <a:off x="346275" y="1266325"/>
            <a:ext cx="1329648" cy="9079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pic>
        <p:nvPicPr>
          <p:cNvPr id="698" name="Google Shape;698;p71"/>
          <p:cNvPicPr preferRelativeResize="0"/>
          <p:nvPr/>
        </p:nvPicPr>
        <p:blipFill rotWithShape="1">
          <a:blip r:embed="rId3">
            <a:alphaModFix/>
          </a:blip>
          <a:srcRect/>
          <a:stretch/>
        </p:blipFill>
        <p:spPr>
          <a:xfrm>
            <a:off x="1403750" y="2388575"/>
            <a:ext cx="6336500" cy="2716774"/>
          </a:xfrm>
          <a:prstGeom prst="rect">
            <a:avLst/>
          </a:prstGeom>
          <a:noFill/>
          <a:ln>
            <a:noFill/>
          </a:ln>
        </p:spPr>
      </p:pic>
      <p:sp>
        <p:nvSpPr>
          <p:cNvPr id="699" name="Google Shape;699;p7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63</a:t>
            </a:fld>
            <a:endParaRPr/>
          </a:p>
        </p:txBody>
      </p:sp>
      <p:sp>
        <p:nvSpPr>
          <p:cNvPr id="700" name="Google Shape;700;p7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Waterfall Model</a:t>
            </a:r>
            <a:endParaRPr>
              <a:solidFill>
                <a:srgbClr val="3F98CC"/>
              </a:solidFill>
            </a:endParaRPr>
          </a:p>
        </p:txBody>
      </p:sp>
      <p:sp>
        <p:nvSpPr>
          <p:cNvPr id="701" name="Google Shape;701;p71"/>
          <p:cNvSpPr txBox="1"/>
          <p:nvPr/>
        </p:nvSpPr>
        <p:spPr>
          <a:xfrm>
            <a:off x="5486800" y="195400"/>
            <a:ext cx="2280000" cy="5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200"/>
              </a:spcAft>
              <a:buClr>
                <a:srgbClr val="000000"/>
              </a:buClr>
              <a:buSzPts val="1800"/>
              <a:buFont typeface="Arial"/>
              <a:buNone/>
            </a:pPr>
            <a:r>
              <a:rPr lang="tr-TR" sz="1800" b="1" i="0" u="none" strike="noStrike" cap="none">
                <a:solidFill>
                  <a:srgbClr val="002060"/>
                </a:solidFill>
                <a:highlight>
                  <a:schemeClr val="lt1"/>
                </a:highlight>
                <a:latin typeface="Arial"/>
                <a:ea typeface="Arial"/>
                <a:cs typeface="Arial"/>
                <a:sym typeface="Arial"/>
              </a:rPr>
              <a:t>disadvantages</a:t>
            </a:r>
            <a:endParaRPr sz="1800" b="1" i="0" u="none" strike="noStrike" cap="none">
              <a:solidFill>
                <a:srgbClr val="002060"/>
              </a:solidFill>
              <a:highlight>
                <a:schemeClr val="lt1"/>
              </a:highlight>
              <a:latin typeface="Arial"/>
              <a:ea typeface="Arial"/>
              <a:cs typeface="Arial"/>
              <a:sym typeface="Arial"/>
            </a:endParaRPr>
          </a:p>
        </p:txBody>
      </p:sp>
      <p:pic>
        <p:nvPicPr>
          <p:cNvPr id="702" name="Google Shape;702;p71"/>
          <p:cNvPicPr preferRelativeResize="0"/>
          <p:nvPr/>
        </p:nvPicPr>
        <p:blipFill rotWithShape="1">
          <a:blip r:embed="rId4">
            <a:alphaModFix/>
          </a:blip>
          <a:srcRect/>
          <a:stretch/>
        </p:blipFill>
        <p:spPr>
          <a:xfrm>
            <a:off x="7766812" y="1122925"/>
            <a:ext cx="942926" cy="942926"/>
          </a:xfrm>
          <a:prstGeom prst="rect">
            <a:avLst/>
          </a:prstGeom>
          <a:noFill/>
          <a:ln>
            <a:noFill/>
          </a:ln>
        </p:spPr>
      </p:pic>
      <p:pic>
        <p:nvPicPr>
          <p:cNvPr id="703" name="Google Shape;703;p71"/>
          <p:cNvPicPr preferRelativeResize="0"/>
          <p:nvPr/>
        </p:nvPicPr>
        <p:blipFill rotWithShape="1">
          <a:blip r:embed="rId5">
            <a:alphaModFix/>
          </a:blip>
          <a:srcRect/>
          <a:stretch/>
        </p:blipFill>
        <p:spPr>
          <a:xfrm>
            <a:off x="431800" y="1229150"/>
            <a:ext cx="1885880" cy="9429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2"/>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64</a:t>
            </a:fld>
            <a:endParaRPr/>
          </a:p>
        </p:txBody>
      </p:sp>
      <p:sp>
        <p:nvSpPr>
          <p:cNvPr id="709" name="Google Shape;709;p72"/>
          <p:cNvSpPr txBox="1">
            <a:spLocks noGrp="1"/>
          </p:cNvSpPr>
          <p:nvPr>
            <p:ph type="title"/>
          </p:nvPr>
        </p:nvSpPr>
        <p:spPr>
          <a:xfrm>
            <a:off x="431800" y="173800"/>
            <a:ext cx="5640900" cy="401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Summary</a:t>
            </a:r>
            <a:endParaRPr sz="3000">
              <a:solidFill>
                <a:srgbClr val="741B47"/>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endParaRPr sz="3000">
              <a:solidFill>
                <a:srgbClr val="3F98CC"/>
              </a:solidFill>
            </a:endParaRPr>
          </a:p>
        </p:txBody>
      </p:sp>
      <p:pic>
        <p:nvPicPr>
          <p:cNvPr id="710" name="Google Shape;710;p72"/>
          <p:cNvPicPr preferRelativeResize="0"/>
          <p:nvPr/>
        </p:nvPicPr>
        <p:blipFill rotWithShape="1">
          <a:blip r:embed="rId3">
            <a:alphaModFix/>
          </a:blip>
          <a:srcRect l="17218" b="5383"/>
          <a:stretch/>
        </p:blipFill>
        <p:spPr>
          <a:xfrm>
            <a:off x="152400" y="1599425"/>
            <a:ext cx="5371626" cy="3453550"/>
          </a:xfrm>
          <a:prstGeom prst="rect">
            <a:avLst/>
          </a:prstGeom>
          <a:noFill/>
          <a:ln>
            <a:noFill/>
          </a:ln>
        </p:spPr>
      </p:pic>
      <p:pic>
        <p:nvPicPr>
          <p:cNvPr id="711" name="Google Shape;711;p72"/>
          <p:cNvPicPr preferRelativeResize="0"/>
          <p:nvPr/>
        </p:nvPicPr>
        <p:blipFill rotWithShape="1">
          <a:blip r:embed="rId4">
            <a:alphaModFix/>
          </a:blip>
          <a:srcRect b="6112"/>
          <a:stretch/>
        </p:blipFill>
        <p:spPr>
          <a:xfrm>
            <a:off x="3262750" y="0"/>
            <a:ext cx="5851875" cy="35017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7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65</a:t>
            </a:fld>
            <a:endParaRPr/>
          </a:p>
        </p:txBody>
      </p:sp>
      <p:pic>
        <p:nvPicPr>
          <p:cNvPr id="717" name="Google Shape;717;p73">
            <a:hlinkClick r:id="rId3"/>
          </p:cNvPr>
          <p:cNvPicPr preferRelativeResize="0"/>
          <p:nvPr/>
        </p:nvPicPr>
        <p:blipFill rotWithShape="1">
          <a:blip r:embed="rId4">
            <a:alphaModFix/>
          </a:blip>
          <a:srcRect/>
          <a:stretch/>
        </p:blipFill>
        <p:spPr>
          <a:xfrm>
            <a:off x="1581900" y="89125"/>
            <a:ext cx="6273450" cy="4762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4"/>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66</a:t>
            </a:fld>
            <a:endParaRPr/>
          </a:p>
        </p:txBody>
      </p:sp>
      <p:sp>
        <p:nvSpPr>
          <p:cNvPr id="723" name="Google Shape;723;p74"/>
          <p:cNvSpPr txBox="1">
            <a:spLocks noGrp="1"/>
          </p:cNvSpPr>
          <p:nvPr>
            <p:ph type="ctrTitle" idx="4294967295"/>
          </p:nvPr>
        </p:nvSpPr>
        <p:spPr>
          <a:xfrm>
            <a:off x="240015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Thin"/>
              <a:buNone/>
            </a:pPr>
            <a:r>
              <a:rPr lang="tr-TR" sz="7200" b="0" i="0" u="none" strike="noStrike" cap="none">
                <a:solidFill>
                  <a:srgbClr val="741B47"/>
                </a:solidFill>
                <a:latin typeface="Raleway Thin"/>
                <a:ea typeface="Raleway Thin"/>
                <a:cs typeface="Raleway Thin"/>
                <a:sym typeface="Raleway Thin"/>
              </a:rPr>
              <a:t>THANKS!</a:t>
            </a:r>
            <a:endParaRPr sz="7200" b="0" i="0" u="none" strike="noStrike" cap="none">
              <a:solidFill>
                <a:srgbClr val="741B47"/>
              </a:solidFill>
              <a:latin typeface="Raleway Thin"/>
              <a:ea typeface="Raleway Thin"/>
              <a:cs typeface="Raleway Thin"/>
              <a:sym typeface="Raleway Thin"/>
            </a:endParaRPr>
          </a:p>
        </p:txBody>
      </p:sp>
      <p:sp>
        <p:nvSpPr>
          <p:cNvPr id="724" name="Google Shape;724;p74"/>
          <p:cNvSpPr txBox="1">
            <a:spLocks noGrp="1"/>
          </p:cNvSpPr>
          <p:nvPr>
            <p:ph type="subTitle" idx="4294967295"/>
          </p:nvPr>
        </p:nvSpPr>
        <p:spPr>
          <a:xfrm>
            <a:off x="2552550" y="21734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a:p>
            <a:pPr marL="0" marR="0" lvl="0" indent="0" algn="l" rtl="0">
              <a:lnSpc>
                <a:spcPct val="110000"/>
              </a:lnSpc>
              <a:spcBef>
                <a:spcPts val="600"/>
              </a:spcBef>
              <a:spcAft>
                <a:spcPts val="0"/>
              </a:spcAft>
              <a:buClr>
                <a:schemeClr val="dk1"/>
              </a:buClr>
              <a:buSzPts val="1100"/>
              <a:buFont typeface="Arial"/>
              <a:buNone/>
            </a:pPr>
            <a:endParaRPr sz="2000" b="0" i="0" u="none" strike="noStrike" cap="none">
              <a:solidFill>
                <a:schemeClr val="dk1"/>
              </a:solidFill>
              <a:latin typeface="Barlow Light"/>
              <a:ea typeface="Barlow Light"/>
              <a:cs typeface="Barlow Light"/>
              <a:sym typeface="Barlow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75"/>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Iterative Model</a:t>
            </a:r>
            <a:endParaRPr sz="3600">
              <a:solidFill>
                <a:srgbClr val="741B47"/>
              </a:solidFill>
              <a:latin typeface="Raleway Thin"/>
              <a:ea typeface="Raleway Thin"/>
              <a:cs typeface="Raleway Thin"/>
              <a:sym typeface="Raleway Thin"/>
            </a:endParaRPr>
          </a:p>
        </p:txBody>
      </p:sp>
      <p:sp>
        <p:nvSpPr>
          <p:cNvPr id="730" name="Google Shape;730;p7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Thin"/>
                <a:ea typeface="Raleway Thin"/>
                <a:cs typeface="Raleway Thin"/>
                <a:sym typeface="Raleway Thin"/>
              </a:rPr>
              <a:t>4</a:t>
            </a:r>
            <a:endParaRPr sz="3600" b="0" i="0" u="none" strike="noStrike" cap="none">
              <a:solidFill>
                <a:schemeClr val="lt1"/>
              </a:solidFill>
              <a:latin typeface="Raleway Thin"/>
              <a:ea typeface="Raleway Thin"/>
              <a:cs typeface="Raleway Thin"/>
              <a:sym typeface="Raleway Thi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7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68</a:t>
            </a:fld>
            <a:endParaRPr/>
          </a:p>
        </p:txBody>
      </p:sp>
      <p:sp>
        <p:nvSpPr>
          <p:cNvPr id="736" name="Google Shape;736;p7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Iterative Model</a:t>
            </a:r>
            <a:endParaRPr>
              <a:solidFill>
                <a:srgbClr val="3F98CC"/>
              </a:solidFill>
            </a:endParaRPr>
          </a:p>
        </p:txBody>
      </p:sp>
      <p:pic>
        <p:nvPicPr>
          <p:cNvPr id="737" name="Google Shape;737;p76"/>
          <p:cNvPicPr preferRelativeResize="0"/>
          <p:nvPr/>
        </p:nvPicPr>
        <p:blipFill rotWithShape="1">
          <a:blip r:embed="rId3">
            <a:alphaModFix/>
          </a:blip>
          <a:srcRect/>
          <a:stretch/>
        </p:blipFill>
        <p:spPr>
          <a:xfrm>
            <a:off x="2086050" y="980150"/>
            <a:ext cx="4371999" cy="34555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7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69</a:t>
            </a:fld>
            <a:endParaRPr/>
          </a:p>
        </p:txBody>
      </p:sp>
      <p:sp>
        <p:nvSpPr>
          <p:cNvPr id="743" name="Google Shape;743;p77"/>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Iterative Model</a:t>
            </a:r>
            <a:endParaRPr b="1">
              <a:solidFill>
                <a:srgbClr val="3F98CC"/>
              </a:solidFill>
              <a:latin typeface="Raleway"/>
              <a:ea typeface="Raleway"/>
              <a:cs typeface="Raleway"/>
              <a:sym typeface="Raleway"/>
            </a:endParaRPr>
          </a:p>
        </p:txBody>
      </p:sp>
      <p:pic>
        <p:nvPicPr>
          <p:cNvPr id="744" name="Google Shape;744;p77"/>
          <p:cNvPicPr preferRelativeResize="0"/>
          <p:nvPr/>
        </p:nvPicPr>
        <p:blipFill rotWithShape="1">
          <a:blip r:embed="rId3">
            <a:alphaModFix/>
          </a:blip>
          <a:srcRect l="5644" t="4721" r="5324" b="6366"/>
          <a:stretch/>
        </p:blipFill>
        <p:spPr>
          <a:xfrm>
            <a:off x="78125" y="1145900"/>
            <a:ext cx="3268400" cy="1836025"/>
          </a:xfrm>
          <a:prstGeom prst="rect">
            <a:avLst/>
          </a:prstGeom>
          <a:noFill/>
          <a:ln>
            <a:noFill/>
          </a:ln>
        </p:spPr>
      </p:pic>
      <p:pic>
        <p:nvPicPr>
          <p:cNvPr id="745" name="Google Shape;745;p77"/>
          <p:cNvPicPr preferRelativeResize="0"/>
          <p:nvPr/>
        </p:nvPicPr>
        <p:blipFill rotWithShape="1">
          <a:blip r:embed="rId4">
            <a:alphaModFix/>
          </a:blip>
          <a:srcRect/>
          <a:stretch/>
        </p:blipFill>
        <p:spPr>
          <a:xfrm>
            <a:off x="3164749" y="1616000"/>
            <a:ext cx="5941175" cy="3020751"/>
          </a:xfrm>
          <a:prstGeom prst="rect">
            <a:avLst/>
          </a:prstGeom>
          <a:noFill/>
          <a:ln>
            <a:noFill/>
          </a:ln>
        </p:spPr>
      </p:pic>
      <p:pic>
        <p:nvPicPr>
          <p:cNvPr id="746" name="Google Shape;746;p77"/>
          <p:cNvPicPr preferRelativeResize="0"/>
          <p:nvPr/>
        </p:nvPicPr>
        <p:blipFill rotWithShape="1">
          <a:blip r:embed="rId5">
            <a:alphaModFix/>
          </a:blip>
          <a:srcRect/>
          <a:stretch/>
        </p:blipFill>
        <p:spPr>
          <a:xfrm>
            <a:off x="3965200" y="1405200"/>
            <a:ext cx="4319775" cy="1085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SDLC ?</a:t>
            </a:r>
            <a:endParaRPr sz="3600">
              <a:solidFill>
                <a:srgbClr val="741B47"/>
              </a:solidFill>
              <a:latin typeface="Raleway Thin"/>
              <a:ea typeface="Raleway Thin"/>
              <a:cs typeface="Raleway Thin"/>
              <a:sym typeface="Raleway Thin"/>
            </a:endParaRPr>
          </a:p>
        </p:txBody>
      </p:sp>
      <p:sp>
        <p:nvSpPr>
          <p:cNvPr id="102" name="Google Shape;102;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Thin"/>
                <a:ea typeface="Raleway Thin"/>
                <a:cs typeface="Raleway Thin"/>
                <a:sym typeface="Raleway Thin"/>
              </a:rPr>
              <a:t>1</a:t>
            </a:r>
            <a:endParaRPr sz="3600" b="0" i="0" u="none" strike="noStrike" cap="none">
              <a:solidFill>
                <a:schemeClr val="lt1"/>
              </a:solidFill>
              <a:latin typeface="Raleway Thin"/>
              <a:ea typeface="Raleway Thin"/>
              <a:cs typeface="Raleway Thin"/>
              <a:sym typeface="Raleway Thi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70</a:t>
            </a:fld>
            <a:endParaRPr/>
          </a:p>
        </p:txBody>
      </p:sp>
      <p:sp>
        <p:nvSpPr>
          <p:cNvPr id="752" name="Google Shape;752;p78"/>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Iterative Model</a:t>
            </a:r>
            <a:endParaRPr b="1">
              <a:solidFill>
                <a:srgbClr val="3F98CC"/>
              </a:solidFill>
              <a:latin typeface="Raleway"/>
              <a:ea typeface="Raleway"/>
              <a:cs typeface="Raleway"/>
              <a:sym typeface="Raleway"/>
            </a:endParaRPr>
          </a:p>
        </p:txBody>
      </p:sp>
      <p:pic>
        <p:nvPicPr>
          <p:cNvPr id="753" name="Google Shape;753;p78"/>
          <p:cNvPicPr preferRelativeResize="0"/>
          <p:nvPr/>
        </p:nvPicPr>
        <p:blipFill rotWithShape="1">
          <a:blip r:embed="rId3">
            <a:alphaModFix/>
          </a:blip>
          <a:srcRect/>
          <a:stretch/>
        </p:blipFill>
        <p:spPr>
          <a:xfrm>
            <a:off x="93075" y="803100"/>
            <a:ext cx="6814125" cy="3990750"/>
          </a:xfrm>
          <a:prstGeom prst="rect">
            <a:avLst/>
          </a:prstGeom>
          <a:noFill/>
          <a:ln>
            <a:noFill/>
          </a:ln>
        </p:spPr>
      </p:pic>
      <p:pic>
        <p:nvPicPr>
          <p:cNvPr id="754" name="Google Shape;754;p78"/>
          <p:cNvPicPr preferRelativeResize="0"/>
          <p:nvPr/>
        </p:nvPicPr>
        <p:blipFill rotWithShape="1">
          <a:blip r:embed="rId4">
            <a:alphaModFix/>
          </a:blip>
          <a:srcRect r="15504"/>
          <a:stretch/>
        </p:blipFill>
        <p:spPr>
          <a:xfrm>
            <a:off x="5257775" y="1721116"/>
            <a:ext cx="3848150" cy="222410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7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71</a:t>
            </a:fld>
            <a:endParaRPr/>
          </a:p>
        </p:txBody>
      </p:sp>
      <p:sp>
        <p:nvSpPr>
          <p:cNvPr id="760" name="Google Shape;760;p79"/>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Iterative Model</a:t>
            </a:r>
            <a:endParaRPr>
              <a:solidFill>
                <a:srgbClr val="3F98CC"/>
              </a:solidFill>
            </a:endParaRPr>
          </a:p>
        </p:txBody>
      </p:sp>
      <p:pic>
        <p:nvPicPr>
          <p:cNvPr id="761" name="Google Shape;761;p79"/>
          <p:cNvPicPr preferRelativeResize="0"/>
          <p:nvPr/>
        </p:nvPicPr>
        <p:blipFill rotWithShape="1">
          <a:blip r:embed="rId3">
            <a:alphaModFix/>
          </a:blip>
          <a:srcRect/>
          <a:stretch/>
        </p:blipFill>
        <p:spPr>
          <a:xfrm rot="347411">
            <a:off x="299196" y="1159680"/>
            <a:ext cx="4620257" cy="2824141"/>
          </a:xfrm>
          <a:prstGeom prst="rect">
            <a:avLst/>
          </a:prstGeom>
          <a:noFill/>
          <a:ln>
            <a:noFill/>
          </a:ln>
        </p:spPr>
      </p:pic>
      <p:sp>
        <p:nvSpPr>
          <p:cNvPr id="762" name="Google Shape;762;p79"/>
          <p:cNvSpPr txBox="1"/>
          <p:nvPr/>
        </p:nvSpPr>
        <p:spPr>
          <a:xfrm>
            <a:off x="5050125" y="534925"/>
            <a:ext cx="2415000" cy="626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200"/>
              </a:spcAft>
              <a:buClr>
                <a:srgbClr val="000000"/>
              </a:buClr>
              <a:buSzPts val="1800"/>
              <a:buFont typeface="Arial"/>
              <a:buNone/>
            </a:pPr>
            <a:r>
              <a:rPr lang="tr-TR" sz="1800" b="1" i="0" u="none" strike="noStrike" cap="none">
                <a:solidFill>
                  <a:srgbClr val="002060"/>
                </a:solidFill>
                <a:highlight>
                  <a:schemeClr val="lt1"/>
                </a:highlight>
                <a:latin typeface="Arial"/>
                <a:ea typeface="Arial"/>
                <a:cs typeface="Arial"/>
                <a:sym typeface="Arial"/>
              </a:rPr>
              <a:t>advantages</a:t>
            </a:r>
            <a:endParaRPr sz="1800" b="1" i="0" u="none" strike="noStrike" cap="none">
              <a:solidFill>
                <a:srgbClr val="002060"/>
              </a:solidFill>
              <a:highlight>
                <a:schemeClr val="lt1"/>
              </a:highlight>
              <a:latin typeface="Arial"/>
              <a:ea typeface="Arial"/>
              <a:cs typeface="Arial"/>
              <a:sym typeface="Arial"/>
            </a:endParaRPr>
          </a:p>
        </p:txBody>
      </p:sp>
      <p:pic>
        <p:nvPicPr>
          <p:cNvPr id="763" name="Google Shape;763;p79"/>
          <p:cNvPicPr preferRelativeResize="0"/>
          <p:nvPr/>
        </p:nvPicPr>
        <p:blipFill rotWithShape="1">
          <a:blip r:embed="rId4">
            <a:alphaModFix/>
          </a:blip>
          <a:srcRect/>
          <a:stretch/>
        </p:blipFill>
        <p:spPr>
          <a:xfrm>
            <a:off x="6521625" y="1432525"/>
            <a:ext cx="1704846" cy="626400"/>
          </a:xfrm>
          <a:prstGeom prst="rect">
            <a:avLst/>
          </a:prstGeom>
          <a:noFill/>
          <a:ln>
            <a:noFill/>
          </a:ln>
        </p:spPr>
      </p:pic>
      <p:pic>
        <p:nvPicPr>
          <p:cNvPr id="764" name="Google Shape;764;p79"/>
          <p:cNvPicPr preferRelativeResize="0"/>
          <p:nvPr/>
        </p:nvPicPr>
        <p:blipFill rotWithShape="1">
          <a:blip r:embed="rId5">
            <a:alphaModFix/>
          </a:blip>
          <a:srcRect/>
          <a:stretch/>
        </p:blipFill>
        <p:spPr>
          <a:xfrm>
            <a:off x="5202525" y="2211325"/>
            <a:ext cx="1463450" cy="2335524"/>
          </a:xfrm>
          <a:prstGeom prst="rect">
            <a:avLst/>
          </a:prstGeom>
          <a:noFill/>
          <a:ln>
            <a:noFill/>
          </a:ln>
        </p:spPr>
      </p:pic>
      <p:pic>
        <p:nvPicPr>
          <p:cNvPr id="765" name="Google Shape;765;p79"/>
          <p:cNvPicPr preferRelativeResize="0"/>
          <p:nvPr/>
        </p:nvPicPr>
        <p:blipFill rotWithShape="1">
          <a:blip r:embed="rId6">
            <a:alphaModFix/>
          </a:blip>
          <a:srcRect/>
          <a:stretch/>
        </p:blipFill>
        <p:spPr>
          <a:xfrm>
            <a:off x="6966650" y="2713137"/>
            <a:ext cx="2058700" cy="12694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8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72</a:t>
            </a:fld>
            <a:endParaRPr/>
          </a:p>
        </p:txBody>
      </p:sp>
      <p:sp>
        <p:nvSpPr>
          <p:cNvPr id="771" name="Google Shape;771;p80"/>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Iterative Model</a:t>
            </a:r>
            <a:endParaRPr>
              <a:solidFill>
                <a:srgbClr val="3F98CC"/>
              </a:solidFill>
            </a:endParaRPr>
          </a:p>
        </p:txBody>
      </p:sp>
      <p:pic>
        <p:nvPicPr>
          <p:cNvPr id="772" name="Google Shape;772;p80"/>
          <p:cNvPicPr preferRelativeResize="0"/>
          <p:nvPr/>
        </p:nvPicPr>
        <p:blipFill rotWithShape="1">
          <a:blip r:embed="rId3">
            <a:alphaModFix/>
          </a:blip>
          <a:srcRect/>
          <a:stretch/>
        </p:blipFill>
        <p:spPr>
          <a:xfrm rot="-995025">
            <a:off x="4154010" y="924290"/>
            <a:ext cx="4645506" cy="2824145"/>
          </a:xfrm>
          <a:prstGeom prst="rect">
            <a:avLst/>
          </a:prstGeom>
          <a:noFill/>
          <a:ln>
            <a:noFill/>
          </a:ln>
        </p:spPr>
      </p:pic>
      <p:sp>
        <p:nvSpPr>
          <p:cNvPr id="773" name="Google Shape;773;p80"/>
          <p:cNvSpPr txBox="1"/>
          <p:nvPr/>
        </p:nvSpPr>
        <p:spPr>
          <a:xfrm>
            <a:off x="695150" y="800200"/>
            <a:ext cx="2280000" cy="5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200"/>
              </a:spcAft>
              <a:buClr>
                <a:srgbClr val="000000"/>
              </a:buClr>
              <a:buSzPts val="1800"/>
              <a:buFont typeface="Arial"/>
              <a:buNone/>
            </a:pPr>
            <a:r>
              <a:rPr lang="tr-TR" sz="1800" b="1" i="0" u="none" strike="noStrike" cap="none">
                <a:solidFill>
                  <a:srgbClr val="002060"/>
                </a:solidFill>
                <a:highlight>
                  <a:schemeClr val="lt1"/>
                </a:highlight>
                <a:latin typeface="Arial"/>
                <a:ea typeface="Arial"/>
                <a:cs typeface="Arial"/>
                <a:sym typeface="Arial"/>
              </a:rPr>
              <a:t>disadvantages</a:t>
            </a:r>
            <a:endParaRPr sz="1800" b="1" i="0" u="none" strike="noStrike" cap="none">
              <a:solidFill>
                <a:srgbClr val="002060"/>
              </a:solidFill>
              <a:highlight>
                <a:schemeClr val="lt1"/>
              </a:highlight>
              <a:latin typeface="Arial"/>
              <a:ea typeface="Arial"/>
              <a:cs typeface="Arial"/>
              <a:sym typeface="Arial"/>
            </a:endParaRPr>
          </a:p>
        </p:txBody>
      </p:sp>
      <p:pic>
        <p:nvPicPr>
          <p:cNvPr id="774" name="Google Shape;774;p80"/>
          <p:cNvPicPr preferRelativeResize="0"/>
          <p:nvPr/>
        </p:nvPicPr>
        <p:blipFill rotWithShape="1">
          <a:blip r:embed="rId4">
            <a:alphaModFix/>
          </a:blip>
          <a:srcRect/>
          <a:stretch/>
        </p:blipFill>
        <p:spPr>
          <a:xfrm>
            <a:off x="542750" y="1241375"/>
            <a:ext cx="2618500" cy="1408300"/>
          </a:xfrm>
          <a:prstGeom prst="rect">
            <a:avLst/>
          </a:prstGeom>
          <a:noFill/>
          <a:ln>
            <a:noFill/>
          </a:ln>
        </p:spPr>
      </p:pic>
      <p:pic>
        <p:nvPicPr>
          <p:cNvPr id="775" name="Google Shape;775;p80"/>
          <p:cNvPicPr preferRelativeResize="0"/>
          <p:nvPr/>
        </p:nvPicPr>
        <p:blipFill rotWithShape="1">
          <a:blip r:embed="rId5">
            <a:alphaModFix/>
          </a:blip>
          <a:srcRect/>
          <a:stretch/>
        </p:blipFill>
        <p:spPr>
          <a:xfrm>
            <a:off x="152400" y="2802075"/>
            <a:ext cx="1980249" cy="904024"/>
          </a:xfrm>
          <a:prstGeom prst="rect">
            <a:avLst/>
          </a:prstGeom>
          <a:noFill/>
          <a:ln>
            <a:noFill/>
          </a:ln>
        </p:spPr>
      </p:pic>
      <p:pic>
        <p:nvPicPr>
          <p:cNvPr id="776" name="Google Shape;776;p80"/>
          <p:cNvPicPr preferRelativeResize="0"/>
          <p:nvPr/>
        </p:nvPicPr>
        <p:blipFill rotWithShape="1">
          <a:blip r:embed="rId6">
            <a:alphaModFix/>
          </a:blip>
          <a:srcRect/>
          <a:stretch/>
        </p:blipFill>
        <p:spPr>
          <a:xfrm>
            <a:off x="1607150" y="3490425"/>
            <a:ext cx="2618500" cy="13092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pic>
        <p:nvPicPr>
          <p:cNvPr id="781" name="Google Shape;781;p81"/>
          <p:cNvPicPr preferRelativeResize="0"/>
          <p:nvPr/>
        </p:nvPicPr>
        <p:blipFill rotWithShape="1">
          <a:blip r:embed="rId3">
            <a:alphaModFix/>
          </a:blip>
          <a:srcRect/>
          <a:stretch/>
        </p:blipFill>
        <p:spPr>
          <a:xfrm>
            <a:off x="2613475" y="87300"/>
            <a:ext cx="4597568" cy="5056199"/>
          </a:xfrm>
          <a:prstGeom prst="rect">
            <a:avLst/>
          </a:prstGeom>
          <a:noFill/>
          <a:ln>
            <a:noFill/>
          </a:ln>
        </p:spPr>
      </p:pic>
      <p:sp>
        <p:nvSpPr>
          <p:cNvPr id="782" name="Google Shape;782;p81"/>
          <p:cNvSpPr txBox="1">
            <a:spLocks noGrp="1"/>
          </p:cNvSpPr>
          <p:nvPr>
            <p:ph type="ctrTitle"/>
          </p:nvPr>
        </p:nvSpPr>
        <p:spPr>
          <a:xfrm>
            <a:off x="127000" y="173800"/>
            <a:ext cx="18570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b="1">
                <a:solidFill>
                  <a:srgbClr val="741B47"/>
                </a:solidFill>
                <a:latin typeface="Raleway"/>
                <a:ea typeface="Raleway"/>
                <a:cs typeface="Raleway"/>
                <a:sym typeface="Raleway"/>
              </a:rPr>
              <a:t>Iterative</a:t>
            </a:r>
            <a:endParaRPr sz="3000" b="1">
              <a:solidFill>
                <a:srgbClr val="741B47"/>
              </a:solidFill>
              <a:latin typeface="Raleway"/>
              <a:ea typeface="Raleway"/>
              <a:cs typeface="Raleway"/>
              <a:sym typeface="Raleway"/>
            </a:endParaRPr>
          </a:p>
          <a:p>
            <a:pPr marL="0" lvl="0" indent="0" algn="l" rtl="0">
              <a:lnSpc>
                <a:spcPct val="80000"/>
              </a:lnSpc>
              <a:spcBef>
                <a:spcPts val="0"/>
              </a:spcBef>
              <a:spcAft>
                <a:spcPts val="0"/>
              </a:spcAft>
              <a:buSzPts val="4800"/>
              <a:buNone/>
            </a:pPr>
            <a:r>
              <a:rPr lang="tr-TR" sz="3000" b="1">
                <a:solidFill>
                  <a:srgbClr val="741B47"/>
                </a:solidFill>
                <a:latin typeface="Raleway"/>
                <a:ea typeface="Raleway"/>
                <a:cs typeface="Raleway"/>
                <a:sym typeface="Raleway"/>
              </a:rPr>
              <a:t>Model</a:t>
            </a:r>
            <a:endParaRPr sz="3000" b="1">
              <a:solidFill>
                <a:srgbClr val="3F98CC"/>
              </a:solidFill>
              <a:latin typeface="Raleway"/>
              <a:ea typeface="Raleway"/>
              <a:cs typeface="Raleway"/>
              <a:sym typeface="Raleway"/>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82"/>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Spiral Model</a:t>
            </a:r>
            <a:endParaRPr sz="3600">
              <a:solidFill>
                <a:srgbClr val="741B47"/>
              </a:solidFill>
              <a:latin typeface="Raleway Thin"/>
              <a:ea typeface="Raleway Thin"/>
              <a:cs typeface="Raleway Thin"/>
              <a:sym typeface="Raleway Thin"/>
            </a:endParaRPr>
          </a:p>
        </p:txBody>
      </p:sp>
      <p:sp>
        <p:nvSpPr>
          <p:cNvPr id="788" name="Google Shape;788;p8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Thin"/>
                <a:ea typeface="Raleway Thin"/>
                <a:cs typeface="Raleway Thin"/>
                <a:sym typeface="Raleway Thin"/>
              </a:rPr>
              <a:t>4</a:t>
            </a:r>
            <a:endParaRPr sz="3600" b="0" i="0" u="none" strike="noStrike" cap="none">
              <a:solidFill>
                <a:schemeClr val="lt1"/>
              </a:solidFill>
              <a:latin typeface="Raleway Thin"/>
              <a:ea typeface="Raleway Thin"/>
              <a:cs typeface="Raleway Thin"/>
              <a:sym typeface="Raleway Thi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8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75</a:t>
            </a:fld>
            <a:endParaRPr/>
          </a:p>
        </p:txBody>
      </p:sp>
      <p:sp>
        <p:nvSpPr>
          <p:cNvPr id="794" name="Google Shape;794;p83"/>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Spiral Model</a:t>
            </a:r>
            <a:endParaRPr>
              <a:solidFill>
                <a:srgbClr val="3F98CC"/>
              </a:solidFill>
            </a:endParaRPr>
          </a:p>
        </p:txBody>
      </p:sp>
      <p:pic>
        <p:nvPicPr>
          <p:cNvPr id="795" name="Google Shape;795;p83"/>
          <p:cNvPicPr preferRelativeResize="0"/>
          <p:nvPr/>
        </p:nvPicPr>
        <p:blipFill rotWithShape="1">
          <a:blip r:embed="rId3">
            <a:alphaModFix/>
          </a:blip>
          <a:srcRect/>
          <a:stretch/>
        </p:blipFill>
        <p:spPr>
          <a:xfrm>
            <a:off x="1710525" y="800200"/>
            <a:ext cx="5326174" cy="4038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8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76</a:t>
            </a:fld>
            <a:endParaRPr/>
          </a:p>
        </p:txBody>
      </p:sp>
      <p:sp>
        <p:nvSpPr>
          <p:cNvPr id="801" name="Google Shape;801;p84"/>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Spiral Model</a:t>
            </a:r>
            <a:endParaRPr b="1">
              <a:solidFill>
                <a:srgbClr val="3F98CC"/>
              </a:solidFill>
              <a:latin typeface="Raleway"/>
              <a:ea typeface="Raleway"/>
              <a:cs typeface="Raleway"/>
              <a:sym typeface="Raleway"/>
            </a:endParaRPr>
          </a:p>
        </p:txBody>
      </p:sp>
      <p:pic>
        <p:nvPicPr>
          <p:cNvPr id="802" name="Google Shape;802;p84"/>
          <p:cNvPicPr preferRelativeResize="0"/>
          <p:nvPr/>
        </p:nvPicPr>
        <p:blipFill rotWithShape="1">
          <a:blip r:embed="rId3">
            <a:alphaModFix/>
          </a:blip>
          <a:srcRect/>
          <a:stretch/>
        </p:blipFill>
        <p:spPr>
          <a:xfrm>
            <a:off x="3590075" y="544650"/>
            <a:ext cx="4248875" cy="4472500"/>
          </a:xfrm>
          <a:prstGeom prst="rect">
            <a:avLst/>
          </a:prstGeom>
          <a:noFill/>
          <a:ln>
            <a:noFill/>
          </a:ln>
        </p:spPr>
      </p:pic>
      <p:pic>
        <p:nvPicPr>
          <p:cNvPr id="803" name="Google Shape;803;p84"/>
          <p:cNvPicPr preferRelativeResize="0"/>
          <p:nvPr/>
        </p:nvPicPr>
        <p:blipFill rotWithShape="1">
          <a:blip r:embed="rId4">
            <a:alphaModFix/>
          </a:blip>
          <a:srcRect/>
          <a:stretch/>
        </p:blipFill>
        <p:spPr>
          <a:xfrm>
            <a:off x="152400" y="1754050"/>
            <a:ext cx="3411526" cy="22743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08" name="Google Shape;808;p85"/>
          <p:cNvPicPr preferRelativeResize="0"/>
          <p:nvPr/>
        </p:nvPicPr>
        <p:blipFill rotWithShape="1">
          <a:blip r:embed="rId3">
            <a:alphaModFix/>
          </a:blip>
          <a:srcRect/>
          <a:stretch/>
        </p:blipFill>
        <p:spPr>
          <a:xfrm>
            <a:off x="505900" y="805900"/>
            <a:ext cx="8218524" cy="3997725"/>
          </a:xfrm>
          <a:prstGeom prst="rect">
            <a:avLst/>
          </a:prstGeom>
          <a:noFill/>
          <a:ln>
            <a:noFill/>
          </a:ln>
        </p:spPr>
      </p:pic>
      <p:sp>
        <p:nvSpPr>
          <p:cNvPr id="809" name="Google Shape;809;p8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Spiral Model</a:t>
            </a:r>
            <a:endParaRPr b="1">
              <a:solidFill>
                <a:srgbClr val="3F98CC"/>
              </a:solidFill>
              <a:latin typeface="Raleway"/>
              <a:ea typeface="Raleway"/>
              <a:cs typeface="Raleway"/>
              <a:sym typeface="Raleway"/>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86"/>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V - Model</a:t>
            </a:r>
            <a:endParaRPr sz="3600">
              <a:solidFill>
                <a:srgbClr val="741B47"/>
              </a:solidFill>
              <a:latin typeface="Raleway Thin"/>
              <a:ea typeface="Raleway Thin"/>
              <a:cs typeface="Raleway Thin"/>
              <a:sym typeface="Raleway Thin"/>
            </a:endParaRPr>
          </a:p>
        </p:txBody>
      </p:sp>
      <p:sp>
        <p:nvSpPr>
          <p:cNvPr id="815" name="Google Shape;815;p8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Thin"/>
                <a:ea typeface="Raleway Thin"/>
                <a:cs typeface="Raleway Thin"/>
                <a:sym typeface="Raleway Thin"/>
              </a:rPr>
              <a:t>4</a:t>
            </a:r>
            <a:endParaRPr sz="3600" b="0" i="0" u="none" strike="noStrike" cap="none">
              <a:solidFill>
                <a:schemeClr val="lt1"/>
              </a:solidFill>
              <a:latin typeface="Raleway Thin"/>
              <a:ea typeface="Raleway Thin"/>
              <a:cs typeface="Raleway Thin"/>
              <a:sym typeface="Raleway Thi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8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79</a:t>
            </a:fld>
            <a:endParaRPr/>
          </a:p>
        </p:txBody>
      </p:sp>
      <p:sp>
        <p:nvSpPr>
          <p:cNvPr id="821" name="Google Shape;821;p87"/>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V - Model</a:t>
            </a:r>
            <a:endParaRPr>
              <a:solidFill>
                <a:srgbClr val="3F98CC"/>
              </a:solidFill>
            </a:endParaRPr>
          </a:p>
        </p:txBody>
      </p:sp>
      <p:pic>
        <p:nvPicPr>
          <p:cNvPr id="822" name="Google Shape;822;p87"/>
          <p:cNvPicPr preferRelativeResize="0"/>
          <p:nvPr/>
        </p:nvPicPr>
        <p:blipFill rotWithShape="1">
          <a:blip r:embed="rId3">
            <a:alphaModFix/>
          </a:blip>
          <a:srcRect/>
          <a:stretch/>
        </p:blipFill>
        <p:spPr>
          <a:xfrm>
            <a:off x="1675900" y="800200"/>
            <a:ext cx="5640901" cy="403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a:t>
            </a:fld>
            <a:endParaRPr/>
          </a:p>
        </p:txBody>
      </p:sp>
      <p:sp>
        <p:nvSpPr>
          <p:cNvPr id="108" name="Google Shape;108;p16"/>
          <p:cNvSpPr txBox="1">
            <a:spLocks noGrp="1"/>
          </p:cNvSpPr>
          <p:nvPr>
            <p:ph type="title"/>
          </p:nvPr>
        </p:nvSpPr>
        <p:spPr>
          <a:xfrm>
            <a:off x="279400" y="194211"/>
            <a:ext cx="3467100" cy="468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SDLC</a:t>
            </a:r>
            <a:endParaRPr>
              <a:solidFill>
                <a:srgbClr val="3F98CC"/>
              </a:solidFill>
            </a:endParaRPr>
          </a:p>
        </p:txBody>
      </p:sp>
      <p:pic>
        <p:nvPicPr>
          <p:cNvPr id="109" name="Google Shape;109;p16"/>
          <p:cNvPicPr preferRelativeResize="0"/>
          <p:nvPr/>
        </p:nvPicPr>
        <p:blipFill rotWithShape="1">
          <a:blip r:embed="rId3">
            <a:alphaModFix/>
          </a:blip>
          <a:srcRect/>
          <a:stretch/>
        </p:blipFill>
        <p:spPr>
          <a:xfrm>
            <a:off x="2773450" y="1654550"/>
            <a:ext cx="6216174" cy="3398175"/>
          </a:xfrm>
          <a:prstGeom prst="rect">
            <a:avLst/>
          </a:prstGeom>
          <a:noFill/>
          <a:ln>
            <a:noFill/>
          </a:ln>
        </p:spPr>
      </p:pic>
      <p:pic>
        <p:nvPicPr>
          <p:cNvPr id="110" name="Google Shape;110;p16"/>
          <p:cNvPicPr preferRelativeResize="0"/>
          <p:nvPr/>
        </p:nvPicPr>
        <p:blipFill rotWithShape="1">
          <a:blip r:embed="rId4">
            <a:alphaModFix/>
          </a:blip>
          <a:srcRect/>
          <a:stretch/>
        </p:blipFill>
        <p:spPr>
          <a:xfrm>
            <a:off x="225800" y="1376727"/>
            <a:ext cx="3903351" cy="143808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88"/>
          <p:cNvPicPr preferRelativeResize="0"/>
          <p:nvPr/>
        </p:nvPicPr>
        <p:blipFill rotWithShape="1">
          <a:blip r:embed="rId3">
            <a:alphaModFix/>
          </a:blip>
          <a:srcRect/>
          <a:stretch/>
        </p:blipFill>
        <p:spPr>
          <a:xfrm>
            <a:off x="2840625" y="537275"/>
            <a:ext cx="4639525" cy="4477800"/>
          </a:xfrm>
          <a:prstGeom prst="rect">
            <a:avLst/>
          </a:prstGeom>
          <a:noFill/>
          <a:ln>
            <a:noFill/>
          </a:ln>
        </p:spPr>
      </p:pic>
      <p:sp>
        <p:nvSpPr>
          <p:cNvPr id="828" name="Google Shape;828;p88"/>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V - Model</a:t>
            </a:r>
            <a:endParaRPr b="1">
              <a:solidFill>
                <a:srgbClr val="3F98CC"/>
              </a:solidFill>
              <a:latin typeface="Raleway"/>
              <a:ea typeface="Raleway"/>
              <a:cs typeface="Raleway"/>
              <a:sym typeface="Raleway"/>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8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81</a:t>
            </a:fld>
            <a:endParaRPr/>
          </a:p>
        </p:txBody>
      </p:sp>
      <p:sp>
        <p:nvSpPr>
          <p:cNvPr id="834" name="Google Shape;834;p89"/>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V - Model</a:t>
            </a:r>
            <a:endParaRPr>
              <a:solidFill>
                <a:srgbClr val="3F98CC"/>
              </a:solidFill>
            </a:endParaRPr>
          </a:p>
        </p:txBody>
      </p:sp>
      <p:pic>
        <p:nvPicPr>
          <p:cNvPr id="835" name="Google Shape;835;p89"/>
          <p:cNvPicPr preferRelativeResize="0"/>
          <p:nvPr/>
        </p:nvPicPr>
        <p:blipFill rotWithShape="1">
          <a:blip r:embed="rId3">
            <a:alphaModFix/>
          </a:blip>
          <a:srcRect/>
          <a:stretch/>
        </p:blipFill>
        <p:spPr>
          <a:xfrm rot="347411">
            <a:off x="299196" y="1159680"/>
            <a:ext cx="4620257" cy="2824141"/>
          </a:xfrm>
          <a:prstGeom prst="rect">
            <a:avLst/>
          </a:prstGeom>
          <a:noFill/>
          <a:ln>
            <a:noFill/>
          </a:ln>
        </p:spPr>
      </p:pic>
      <p:sp>
        <p:nvSpPr>
          <p:cNvPr id="836" name="Google Shape;836;p89"/>
          <p:cNvSpPr txBox="1"/>
          <p:nvPr/>
        </p:nvSpPr>
        <p:spPr>
          <a:xfrm>
            <a:off x="5185225" y="849325"/>
            <a:ext cx="2280000" cy="5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200"/>
              </a:spcAft>
              <a:buClr>
                <a:srgbClr val="000000"/>
              </a:buClr>
              <a:buSzPts val="1800"/>
              <a:buFont typeface="Arial"/>
              <a:buNone/>
            </a:pPr>
            <a:r>
              <a:rPr lang="tr-TR" sz="1800" b="1" i="0" u="none" strike="noStrike" cap="none">
                <a:solidFill>
                  <a:srgbClr val="002060"/>
                </a:solidFill>
                <a:highlight>
                  <a:schemeClr val="lt1"/>
                </a:highlight>
                <a:latin typeface="Arial"/>
                <a:ea typeface="Arial"/>
                <a:cs typeface="Arial"/>
                <a:sym typeface="Arial"/>
              </a:rPr>
              <a:t>advantages</a:t>
            </a:r>
            <a:endParaRPr sz="1800" b="1" i="0" u="none" strike="noStrike" cap="none">
              <a:solidFill>
                <a:srgbClr val="002060"/>
              </a:solidFill>
              <a:highlight>
                <a:schemeClr val="lt1"/>
              </a:highlight>
              <a:latin typeface="Arial"/>
              <a:ea typeface="Arial"/>
              <a:cs typeface="Arial"/>
              <a:sym typeface="Arial"/>
            </a:endParaRPr>
          </a:p>
        </p:txBody>
      </p:sp>
      <p:pic>
        <p:nvPicPr>
          <p:cNvPr id="837" name="Google Shape;837;p89"/>
          <p:cNvPicPr preferRelativeResize="0"/>
          <p:nvPr/>
        </p:nvPicPr>
        <p:blipFill rotWithShape="1">
          <a:blip r:embed="rId4">
            <a:alphaModFix/>
          </a:blip>
          <a:srcRect t="20618" b="16940"/>
          <a:stretch/>
        </p:blipFill>
        <p:spPr>
          <a:xfrm rot="-1942957">
            <a:off x="5437321" y="1598923"/>
            <a:ext cx="1775808" cy="693030"/>
          </a:xfrm>
          <a:prstGeom prst="rect">
            <a:avLst/>
          </a:prstGeom>
          <a:noFill/>
          <a:ln>
            <a:noFill/>
          </a:ln>
        </p:spPr>
      </p:pic>
      <p:pic>
        <p:nvPicPr>
          <p:cNvPr id="838" name="Google Shape;838;p89"/>
          <p:cNvPicPr preferRelativeResize="0"/>
          <p:nvPr/>
        </p:nvPicPr>
        <p:blipFill rotWithShape="1">
          <a:blip r:embed="rId5">
            <a:alphaModFix/>
          </a:blip>
          <a:srcRect/>
          <a:stretch/>
        </p:blipFill>
        <p:spPr>
          <a:xfrm>
            <a:off x="5670125" y="2807550"/>
            <a:ext cx="2866095" cy="153632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9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82</a:t>
            </a:fld>
            <a:endParaRPr/>
          </a:p>
        </p:txBody>
      </p:sp>
      <p:sp>
        <p:nvSpPr>
          <p:cNvPr id="844" name="Google Shape;844;p90"/>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V - Model</a:t>
            </a:r>
            <a:endParaRPr>
              <a:solidFill>
                <a:srgbClr val="3F98CC"/>
              </a:solidFill>
            </a:endParaRPr>
          </a:p>
        </p:txBody>
      </p:sp>
      <p:pic>
        <p:nvPicPr>
          <p:cNvPr id="845" name="Google Shape;845;p90"/>
          <p:cNvPicPr preferRelativeResize="0"/>
          <p:nvPr/>
        </p:nvPicPr>
        <p:blipFill rotWithShape="1">
          <a:blip r:embed="rId3">
            <a:alphaModFix/>
          </a:blip>
          <a:srcRect/>
          <a:stretch/>
        </p:blipFill>
        <p:spPr>
          <a:xfrm rot="-995025">
            <a:off x="4154010" y="924290"/>
            <a:ext cx="4645506" cy="2824145"/>
          </a:xfrm>
          <a:prstGeom prst="rect">
            <a:avLst/>
          </a:prstGeom>
          <a:noFill/>
          <a:ln>
            <a:noFill/>
          </a:ln>
        </p:spPr>
      </p:pic>
      <p:sp>
        <p:nvSpPr>
          <p:cNvPr id="846" name="Google Shape;846;p90"/>
          <p:cNvSpPr txBox="1"/>
          <p:nvPr/>
        </p:nvSpPr>
        <p:spPr>
          <a:xfrm>
            <a:off x="695150" y="800200"/>
            <a:ext cx="2280000" cy="5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200"/>
              </a:spcAft>
              <a:buClr>
                <a:srgbClr val="000000"/>
              </a:buClr>
              <a:buSzPts val="1800"/>
              <a:buFont typeface="Arial"/>
              <a:buNone/>
            </a:pPr>
            <a:r>
              <a:rPr lang="tr-TR" sz="1800" b="1" i="0" u="none" strike="noStrike" cap="none">
                <a:solidFill>
                  <a:srgbClr val="002060"/>
                </a:solidFill>
                <a:highlight>
                  <a:schemeClr val="lt1"/>
                </a:highlight>
                <a:latin typeface="Arial"/>
                <a:ea typeface="Arial"/>
                <a:cs typeface="Arial"/>
                <a:sym typeface="Arial"/>
              </a:rPr>
              <a:t>disadvantages</a:t>
            </a:r>
            <a:endParaRPr sz="1800" b="1" i="0" u="none" strike="noStrike" cap="none">
              <a:solidFill>
                <a:srgbClr val="002060"/>
              </a:solidFill>
              <a:highlight>
                <a:schemeClr val="lt1"/>
              </a:highlight>
              <a:latin typeface="Arial"/>
              <a:ea typeface="Arial"/>
              <a:cs typeface="Arial"/>
              <a:sym typeface="Arial"/>
            </a:endParaRPr>
          </a:p>
        </p:txBody>
      </p:sp>
      <p:pic>
        <p:nvPicPr>
          <p:cNvPr id="847" name="Google Shape;847;p90"/>
          <p:cNvPicPr preferRelativeResize="0"/>
          <p:nvPr/>
        </p:nvPicPr>
        <p:blipFill rotWithShape="1">
          <a:blip r:embed="rId4">
            <a:alphaModFix/>
          </a:blip>
          <a:srcRect/>
          <a:stretch/>
        </p:blipFill>
        <p:spPr>
          <a:xfrm>
            <a:off x="152400" y="1535800"/>
            <a:ext cx="2495550" cy="1289225"/>
          </a:xfrm>
          <a:prstGeom prst="rect">
            <a:avLst/>
          </a:prstGeom>
          <a:noFill/>
          <a:ln>
            <a:noFill/>
          </a:ln>
        </p:spPr>
      </p:pic>
      <p:pic>
        <p:nvPicPr>
          <p:cNvPr id="848" name="Google Shape;848;p90"/>
          <p:cNvPicPr preferRelativeResize="0"/>
          <p:nvPr/>
        </p:nvPicPr>
        <p:blipFill rotWithShape="1">
          <a:blip r:embed="rId5">
            <a:alphaModFix/>
          </a:blip>
          <a:srcRect/>
          <a:stretch/>
        </p:blipFill>
        <p:spPr>
          <a:xfrm>
            <a:off x="1535700" y="3074950"/>
            <a:ext cx="2497274" cy="10359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grpSp>
        <p:nvGrpSpPr>
          <p:cNvPr id="853" name="Google Shape;853;p91"/>
          <p:cNvGrpSpPr/>
          <p:nvPr/>
        </p:nvGrpSpPr>
        <p:grpSpPr>
          <a:xfrm>
            <a:off x="609595" y="800194"/>
            <a:ext cx="8214862" cy="3957267"/>
            <a:chOff x="152400" y="152400"/>
            <a:chExt cx="8852222" cy="4986475"/>
          </a:xfrm>
        </p:grpSpPr>
        <p:pic>
          <p:nvPicPr>
            <p:cNvPr id="854" name="Google Shape;854;p91"/>
            <p:cNvPicPr preferRelativeResize="0"/>
            <p:nvPr/>
          </p:nvPicPr>
          <p:blipFill rotWithShape="1">
            <a:blip r:embed="rId3">
              <a:alphaModFix/>
            </a:blip>
            <a:srcRect/>
            <a:stretch/>
          </p:blipFill>
          <p:spPr>
            <a:xfrm>
              <a:off x="152400" y="152400"/>
              <a:ext cx="8839199" cy="3272071"/>
            </a:xfrm>
            <a:prstGeom prst="rect">
              <a:avLst/>
            </a:prstGeom>
            <a:noFill/>
            <a:ln>
              <a:noFill/>
            </a:ln>
          </p:spPr>
        </p:pic>
        <p:pic>
          <p:nvPicPr>
            <p:cNvPr id="855" name="Google Shape;855;p91"/>
            <p:cNvPicPr preferRelativeResize="0"/>
            <p:nvPr/>
          </p:nvPicPr>
          <p:blipFill rotWithShape="1">
            <a:blip r:embed="rId4">
              <a:alphaModFix/>
            </a:blip>
            <a:srcRect t="6472"/>
            <a:stretch/>
          </p:blipFill>
          <p:spPr>
            <a:xfrm>
              <a:off x="165422" y="3348275"/>
              <a:ext cx="8839200" cy="1790600"/>
            </a:xfrm>
            <a:prstGeom prst="rect">
              <a:avLst/>
            </a:prstGeom>
            <a:noFill/>
            <a:ln>
              <a:noFill/>
            </a:ln>
          </p:spPr>
        </p:pic>
      </p:grpSp>
      <p:sp>
        <p:nvSpPr>
          <p:cNvPr id="856" name="Google Shape;856;p91"/>
          <p:cNvSpPr txBox="1">
            <a:spLocks noGrp="1"/>
          </p:cNvSpPr>
          <p:nvPr>
            <p:ph type="ctr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V - Model</a:t>
            </a:r>
            <a:endParaRPr b="1">
              <a:solidFill>
                <a:srgbClr val="3F98CC"/>
              </a:solidFill>
              <a:latin typeface="Raleway"/>
              <a:ea typeface="Raleway"/>
              <a:cs typeface="Raleway"/>
              <a:sym typeface="Raleway"/>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92"/>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RAD Model</a:t>
            </a:r>
            <a:endParaRPr sz="3600">
              <a:solidFill>
                <a:srgbClr val="741B47"/>
              </a:solidFill>
              <a:latin typeface="Raleway Thin"/>
              <a:ea typeface="Raleway Thin"/>
              <a:cs typeface="Raleway Thin"/>
              <a:sym typeface="Raleway Thin"/>
            </a:endParaRPr>
          </a:p>
        </p:txBody>
      </p:sp>
      <p:sp>
        <p:nvSpPr>
          <p:cNvPr id="862" name="Google Shape;862;p9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Thin"/>
                <a:ea typeface="Raleway Thin"/>
                <a:cs typeface="Raleway Thin"/>
                <a:sym typeface="Raleway Thin"/>
              </a:rPr>
              <a:t>4</a:t>
            </a:r>
            <a:endParaRPr sz="3600" b="0" i="0" u="none" strike="noStrike" cap="none">
              <a:solidFill>
                <a:schemeClr val="lt1"/>
              </a:solidFill>
              <a:latin typeface="Raleway Thin"/>
              <a:ea typeface="Raleway Thin"/>
              <a:cs typeface="Raleway Thin"/>
              <a:sym typeface="Raleway Thin"/>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9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85</a:t>
            </a:fld>
            <a:endParaRPr/>
          </a:p>
        </p:txBody>
      </p:sp>
      <p:sp>
        <p:nvSpPr>
          <p:cNvPr id="868" name="Google Shape;868;p93"/>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RAD Model</a:t>
            </a:r>
            <a:endParaRPr>
              <a:solidFill>
                <a:srgbClr val="3F98CC"/>
              </a:solidFill>
            </a:endParaRPr>
          </a:p>
        </p:txBody>
      </p:sp>
      <p:pic>
        <p:nvPicPr>
          <p:cNvPr id="869" name="Google Shape;869;p93"/>
          <p:cNvPicPr preferRelativeResize="0"/>
          <p:nvPr/>
        </p:nvPicPr>
        <p:blipFill rotWithShape="1">
          <a:blip r:embed="rId3">
            <a:alphaModFix/>
          </a:blip>
          <a:srcRect/>
          <a:stretch/>
        </p:blipFill>
        <p:spPr>
          <a:xfrm>
            <a:off x="1336000" y="701300"/>
            <a:ext cx="6632974" cy="4038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pic>
        <p:nvPicPr>
          <p:cNvPr id="874" name="Google Shape;874;p94"/>
          <p:cNvPicPr preferRelativeResize="0"/>
          <p:nvPr/>
        </p:nvPicPr>
        <p:blipFill rotWithShape="1">
          <a:blip r:embed="rId3">
            <a:alphaModFix/>
          </a:blip>
          <a:srcRect b="3993"/>
          <a:stretch/>
        </p:blipFill>
        <p:spPr>
          <a:xfrm>
            <a:off x="1220175" y="800200"/>
            <a:ext cx="7222052" cy="3887550"/>
          </a:xfrm>
          <a:prstGeom prst="rect">
            <a:avLst/>
          </a:prstGeom>
          <a:noFill/>
          <a:ln>
            <a:noFill/>
          </a:ln>
        </p:spPr>
      </p:pic>
      <p:sp>
        <p:nvSpPr>
          <p:cNvPr id="875" name="Google Shape;875;p94"/>
          <p:cNvSpPr txBox="1">
            <a:spLocks noGrp="1"/>
          </p:cNvSpPr>
          <p:nvPr>
            <p:ph type="ctr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RAD Model</a:t>
            </a:r>
            <a:endParaRPr b="1">
              <a:solidFill>
                <a:srgbClr val="3F98CC"/>
              </a:solidFill>
              <a:latin typeface="Raleway"/>
              <a:ea typeface="Raleway"/>
              <a:cs typeface="Raleway"/>
              <a:sym typeface="Raleway"/>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95"/>
          <p:cNvSpPr txBox="1">
            <a:spLocks noGrp="1"/>
          </p:cNvSpPr>
          <p:nvPr>
            <p:ph type="ctr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RAD Model</a:t>
            </a:r>
            <a:endParaRPr b="1">
              <a:solidFill>
                <a:srgbClr val="3F98CC"/>
              </a:solidFill>
              <a:latin typeface="Raleway"/>
              <a:ea typeface="Raleway"/>
              <a:cs typeface="Raleway"/>
              <a:sym typeface="Raleway"/>
            </a:endParaRPr>
          </a:p>
        </p:txBody>
      </p:sp>
      <p:pic>
        <p:nvPicPr>
          <p:cNvPr id="881" name="Google Shape;881;p95"/>
          <p:cNvPicPr preferRelativeResize="0"/>
          <p:nvPr/>
        </p:nvPicPr>
        <p:blipFill rotWithShape="1">
          <a:blip r:embed="rId3">
            <a:alphaModFix/>
          </a:blip>
          <a:srcRect l="1797"/>
          <a:stretch/>
        </p:blipFill>
        <p:spPr>
          <a:xfrm>
            <a:off x="3828325" y="604900"/>
            <a:ext cx="5287775" cy="4038499"/>
          </a:xfrm>
          <a:prstGeom prst="rect">
            <a:avLst/>
          </a:prstGeom>
          <a:noFill/>
          <a:ln>
            <a:noFill/>
          </a:ln>
        </p:spPr>
      </p:pic>
      <p:pic>
        <p:nvPicPr>
          <p:cNvPr id="882" name="Google Shape;882;p95"/>
          <p:cNvPicPr preferRelativeResize="0"/>
          <p:nvPr/>
        </p:nvPicPr>
        <p:blipFill rotWithShape="1">
          <a:blip r:embed="rId4">
            <a:alphaModFix/>
          </a:blip>
          <a:srcRect l="1902" t="2501" r="47630" b="61145"/>
          <a:stretch/>
        </p:blipFill>
        <p:spPr>
          <a:xfrm>
            <a:off x="355600" y="887375"/>
            <a:ext cx="3398626" cy="12240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9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88</a:t>
            </a:fld>
            <a:endParaRPr/>
          </a:p>
        </p:txBody>
      </p:sp>
      <p:sp>
        <p:nvSpPr>
          <p:cNvPr id="888" name="Google Shape;888;p9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RAD Model</a:t>
            </a:r>
            <a:endParaRPr b="1">
              <a:solidFill>
                <a:srgbClr val="3F98CC"/>
              </a:solidFill>
              <a:latin typeface="Raleway"/>
              <a:ea typeface="Raleway"/>
              <a:cs typeface="Raleway"/>
              <a:sym typeface="Raleway"/>
            </a:endParaRPr>
          </a:p>
        </p:txBody>
      </p:sp>
      <p:pic>
        <p:nvPicPr>
          <p:cNvPr id="889" name="Google Shape;889;p96"/>
          <p:cNvPicPr preferRelativeResize="0"/>
          <p:nvPr/>
        </p:nvPicPr>
        <p:blipFill rotWithShape="1">
          <a:blip r:embed="rId3">
            <a:alphaModFix/>
          </a:blip>
          <a:srcRect t="9241" b="17120"/>
          <a:stretch/>
        </p:blipFill>
        <p:spPr>
          <a:xfrm>
            <a:off x="381000" y="898475"/>
            <a:ext cx="8016525" cy="33205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97"/>
          <p:cNvSpPr txBox="1">
            <a:spLocks noGrp="1"/>
          </p:cNvSpPr>
          <p:nvPr>
            <p:ph type="sldNum" idx="12"/>
          </p:nvPr>
        </p:nvSpPr>
        <p:spPr>
          <a:xfrm>
            <a:off x="8649025" y="47129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89</a:t>
            </a:fld>
            <a:endParaRPr/>
          </a:p>
        </p:txBody>
      </p:sp>
      <p:sp>
        <p:nvSpPr>
          <p:cNvPr id="895" name="Google Shape;895;p97"/>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RAD Model</a:t>
            </a:r>
            <a:endParaRPr b="1">
              <a:solidFill>
                <a:srgbClr val="3F98CC"/>
              </a:solidFill>
              <a:latin typeface="Raleway"/>
              <a:ea typeface="Raleway"/>
              <a:cs typeface="Raleway"/>
              <a:sym typeface="Raleway"/>
            </a:endParaRPr>
          </a:p>
        </p:txBody>
      </p:sp>
      <p:pic>
        <p:nvPicPr>
          <p:cNvPr id="896" name="Google Shape;896;p97"/>
          <p:cNvPicPr preferRelativeResize="0"/>
          <p:nvPr/>
        </p:nvPicPr>
        <p:blipFill rotWithShape="1">
          <a:blip r:embed="rId3">
            <a:alphaModFix/>
          </a:blip>
          <a:srcRect/>
          <a:stretch/>
        </p:blipFill>
        <p:spPr>
          <a:xfrm>
            <a:off x="1008679" y="779364"/>
            <a:ext cx="7247260" cy="2126142"/>
          </a:xfrm>
          <a:prstGeom prst="rect">
            <a:avLst/>
          </a:prstGeom>
          <a:noFill/>
          <a:ln>
            <a:noFill/>
          </a:ln>
        </p:spPr>
      </p:pic>
      <p:pic>
        <p:nvPicPr>
          <p:cNvPr id="897" name="Google Shape;897;p97"/>
          <p:cNvPicPr preferRelativeResize="0"/>
          <p:nvPr/>
        </p:nvPicPr>
        <p:blipFill rotWithShape="1">
          <a:blip r:embed="rId4">
            <a:alphaModFix/>
          </a:blip>
          <a:srcRect/>
          <a:stretch/>
        </p:blipFill>
        <p:spPr>
          <a:xfrm>
            <a:off x="1030032" y="2820363"/>
            <a:ext cx="7199010" cy="1960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279400" y="194211"/>
            <a:ext cx="3467100" cy="468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SDLC</a:t>
            </a:r>
            <a:endParaRPr>
              <a:solidFill>
                <a:srgbClr val="3F98CC"/>
              </a:solidFill>
            </a:endParaRPr>
          </a:p>
        </p:txBody>
      </p:sp>
      <p:sp>
        <p:nvSpPr>
          <p:cNvPr id="116" name="Google Shape;116;p1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9</a:t>
            </a:fld>
            <a:endParaRPr/>
          </a:p>
        </p:txBody>
      </p:sp>
      <p:sp>
        <p:nvSpPr>
          <p:cNvPr id="117" name="Google Shape;117;p17"/>
          <p:cNvSpPr txBox="1"/>
          <p:nvPr/>
        </p:nvSpPr>
        <p:spPr>
          <a:xfrm>
            <a:off x="211200" y="2878650"/>
            <a:ext cx="8721600" cy="1101300"/>
          </a:xfrm>
          <a:prstGeom prst="rect">
            <a:avLst/>
          </a:prstGeom>
          <a:noFill/>
          <a:ln>
            <a:noFill/>
          </a:ln>
        </p:spPr>
        <p:txBody>
          <a:bodyPr spcFirstLastPara="1" wrap="square" lIns="91425" tIns="91425" rIns="91425" bIns="91425" anchor="t" anchorCtr="0">
            <a:noAutofit/>
          </a:bodyPr>
          <a:lstStyle/>
          <a:p>
            <a:pPr marL="457200" marR="0" lvl="0" indent="-349250" algn="just" rtl="0">
              <a:lnSpc>
                <a:spcPct val="200000"/>
              </a:lnSpc>
              <a:spcBef>
                <a:spcPts val="0"/>
              </a:spcBef>
              <a:spcAft>
                <a:spcPts val="0"/>
              </a:spcAft>
              <a:buClr>
                <a:srgbClr val="002060"/>
              </a:buClr>
              <a:buSzPts val="1900"/>
              <a:buFont typeface="Arial"/>
              <a:buChar char="●"/>
            </a:pPr>
            <a:r>
              <a:rPr lang="tr-TR" sz="1900" b="0" i="0" u="none" strike="noStrike" cap="none">
                <a:solidFill>
                  <a:srgbClr val="002060"/>
                </a:solidFill>
                <a:highlight>
                  <a:srgbClr val="FFFFFF"/>
                </a:highlight>
                <a:latin typeface="Arial"/>
                <a:ea typeface="Arial"/>
                <a:cs typeface="Arial"/>
                <a:sym typeface="Arial"/>
              </a:rPr>
              <a:t>Systematic process to be followed for a software project.</a:t>
            </a:r>
            <a:endParaRPr sz="1900" b="0" i="0" u="none" strike="noStrike" cap="none">
              <a:solidFill>
                <a:srgbClr val="002060"/>
              </a:solidFill>
              <a:highlight>
                <a:srgbClr val="FFFFFF"/>
              </a:highlight>
              <a:latin typeface="Arial"/>
              <a:ea typeface="Arial"/>
              <a:cs typeface="Arial"/>
              <a:sym typeface="Arial"/>
            </a:endParaRPr>
          </a:p>
          <a:p>
            <a:pPr marL="457200" marR="0" lvl="0" indent="-349250" algn="just" rtl="0">
              <a:lnSpc>
                <a:spcPct val="200000"/>
              </a:lnSpc>
              <a:spcBef>
                <a:spcPts val="0"/>
              </a:spcBef>
              <a:spcAft>
                <a:spcPts val="0"/>
              </a:spcAft>
              <a:buClr>
                <a:srgbClr val="002060"/>
              </a:buClr>
              <a:buSzPts val="1900"/>
              <a:buFont typeface="Arial"/>
              <a:buChar char="●"/>
            </a:pPr>
            <a:r>
              <a:rPr lang="tr-TR" sz="1900" b="0" i="0" u="none" strike="noStrike" cap="none">
                <a:solidFill>
                  <a:srgbClr val="002060"/>
                </a:solidFill>
                <a:highlight>
                  <a:srgbClr val="FFFFFF"/>
                </a:highlight>
                <a:latin typeface="Arial"/>
                <a:ea typeface="Arial"/>
                <a:cs typeface="Arial"/>
                <a:sym typeface="Arial"/>
              </a:rPr>
              <a:t>Structured way to create and develop software.</a:t>
            </a:r>
            <a:endParaRPr sz="1900" b="1" i="0" u="none" strike="noStrike" cap="none">
              <a:solidFill>
                <a:srgbClr val="000000"/>
              </a:solidFill>
              <a:highlight>
                <a:srgbClr val="FFFF00"/>
              </a:highlight>
              <a:latin typeface="Arial"/>
              <a:ea typeface="Arial"/>
              <a:cs typeface="Arial"/>
              <a:sym typeface="Arial"/>
            </a:endParaRPr>
          </a:p>
        </p:txBody>
      </p:sp>
      <p:sp>
        <p:nvSpPr>
          <p:cNvPr id="118" name="Google Shape;118;p17"/>
          <p:cNvSpPr txBox="1"/>
          <p:nvPr/>
        </p:nvSpPr>
        <p:spPr>
          <a:xfrm>
            <a:off x="1473150" y="1243525"/>
            <a:ext cx="1102200" cy="5676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400"/>
              <a:buFont typeface="Arial"/>
              <a:buNone/>
            </a:pPr>
            <a:r>
              <a:rPr lang="tr-TR" sz="2400" b="1" i="0" u="none" strike="noStrike" cap="none">
                <a:solidFill>
                  <a:srgbClr val="002060"/>
                </a:solidFill>
                <a:highlight>
                  <a:schemeClr val="lt1"/>
                </a:highlight>
                <a:latin typeface="Arial"/>
                <a:ea typeface="Arial"/>
                <a:cs typeface="Arial"/>
                <a:sym typeface="Arial"/>
              </a:rPr>
              <a:t>SDLC</a:t>
            </a:r>
            <a:endParaRPr sz="2400" b="1" i="0" u="none" strike="noStrike" cap="none">
              <a:solidFill>
                <a:srgbClr val="000000"/>
              </a:solidFill>
              <a:highlight>
                <a:schemeClr val="lt1"/>
              </a:highlight>
              <a:latin typeface="Arial"/>
              <a:ea typeface="Arial"/>
              <a:cs typeface="Arial"/>
              <a:sym typeface="Arial"/>
            </a:endParaRPr>
          </a:p>
        </p:txBody>
      </p:sp>
      <p:sp>
        <p:nvSpPr>
          <p:cNvPr id="119" name="Google Shape;119;p17"/>
          <p:cNvSpPr txBox="1"/>
          <p:nvPr/>
        </p:nvSpPr>
        <p:spPr>
          <a:xfrm>
            <a:off x="4086750" y="1233094"/>
            <a:ext cx="4192500" cy="567600"/>
          </a:xfrm>
          <a:prstGeom prst="rect">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1" i="0" u="none" strike="noStrike" cap="none">
                <a:solidFill>
                  <a:srgbClr val="002060"/>
                </a:solidFill>
                <a:highlight>
                  <a:schemeClr val="lt1"/>
                </a:highlight>
                <a:latin typeface="Arial"/>
                <a:ea typeface="Arial"/>
                <a:cs typeface="Arial"/>
                <a:sym typeface="Arial"/>
              </a:rPr>
              <a:t>Software Development Life Cycle.</a:t>
            </a:r>
            <a:endParaRPr sz="1800" b="1" i="0" u="none" strike="noStrike" cap="none">
              <a:solidFill>
                <a:srgbClr val="000000"/>
              </a:solidFill>
              <a:highlight>
                <a:schemeClr val="lt1"/>
              </a:highlight>
              <a:latin typeface="Arial"/>
              <a:ea typeface="Arial"/>
              <a:cs typeface="Arial"/>
              <a:sym typeface="Arial"/>
            </a:endParaRPr>
          </a:p>
        </p:txBody>
      </p:sp>
      <p:sp>
        <p:nvSpPr>
          <p:cNvPr id="120" name="Google Shape;120;p17"/>
          <p:cNvSpPr/>
          <p:nvPr/>
        </p:nvSpPr>
        <p:spPr>
          <a:xfrm>
            <a:off x="2879875" y="1327350"/>
            <a:ext cx="1019100" cy="468600"/>
          </a:xfrm>
          <a:prstGeom prst="stripedRightArrow">
            <a:avLst>
              <a:gd name="adj1" fmla="val 50000"/>
              <a:gd name="adj2"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494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98"/>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Agile Model</a:t>
            </a:r>
            <a:endParaRPr sz="3600" b="1">
              <a:solidFill>
                <a:srgbClr val="741B47"/>
              </a:solidFill>
              <a:latin typeface="Raleway"/>
              <a:ea typeface="Raleway"/>
              <a:cs typeface="Raleway"/>
              <a:sym typeface="Raleway"/>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pic>
        <p:nvPicPr>
          <p:cNvPr id="907" name="Google Shape;907;p99"/>
          <p:cNvPicPr preferRelativeResize="0"/>
          <p:nvPr/>
        </p:nvPicPr>
        <p:blipFill rotWithShape="1">
          <a:blip r:embed="rId3">
            <a:alphaModFix/>
          </a:blip>
          <a:srcRect l="23504" t="4272" r="23355" b="6711"/>
          <a:stretch/>
        </p:blipFill>
        <p:spPr>
          <a:xfrm>
            <a:off x="5534150" y="2133600"/>
            <a:ext cx="3609851" cy="2981925"/>
          </a:xfrm>
          <a:prstGeom prst="rect">
            <a:avLst/>
          </a:prstGeom>
          <a:noFill/>
          <a:ln>
            <a:noFill/>
          </a:ln>
        </p:spPr>
      </p:pic>
      <p:sp>
        <p:nvSpPr>
          <p:cNvPr id="908" name="Google Shape;908;p99"/>
          <p:cNvSpPr txBox="1">
            <a:spLocks noGrp="1"/>
          </p:cNvSpPr>
          <p:nvPr>
            <p:ph type="ctr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Agile Model</a:t>
            </a:r>
            <a:endParaRPr b="1">
              <a:solidFill>
                <a:srgbClr val="3F98CC"/>
              </a:solidFill>
              <a:latin typeface="Raleway"/>
              <a:ea typeface="Raleway"/>
              <a:cs typeface="Raleway"/>
              <a:sym typeface="Raleway"/>
            </a:endParaRPr>
          </a:p>
        </p:txBody>
      </p:sp>
      <p:pic>
        <p:nvPicPr>
          <p:cNvPr id="909" name="Google Shape;909;p99"/>
          <p:cNvPicPr preferRelativeResize="0"/>
          <p:nvPr/>
        </p:nvPicPr>
        <p:blipFill rotWithShape="1">
          <a:blip r:embed="rId4">
            <a:alphaModFix/>
          </a:blip>
          <a:srcRect t="14152" r="1283" b="17180"/>
          <a:stretch/>
        </p:blipFill>
        <p:spPr>
          <a:xfrm>
            <a:off x="0" y="907175"/>
            <a:ext cx="6146150" cy="1966725"/>
          </a:xfrm>
          <a:prstGeom prst="rect">
            <a:avLst/>
          </a:prstGeom>
          <a:noFill/>
          <a:ln>
            <a:noFill/>
          </a:ln>
        </p:spPr>
      </p:pic>
      <p:sp>
        <p:nvSpPr>
          <p:cNvPr id="910" name="Google Shape;910;p99"/>
          <p:cNvSpPr txBox="1"/>
          <p:nvPr/>
        </p:nvSpPr>
        <p:spPr>
          <a:xfrm>
            <a:off x="-1611775" y="3065350"/>
            <a:ext cx="8825700" cy="758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tr-TR" sz="2000" b="1" i="0" u="none" strike="noStrike" cap="none">
                <a:solidFill>
                  <a:srgbClr val="000000"/>
                </a:solidFill>
                <a:latin typeface="Arial"/>
                <a:ea typeface="Arial"/>
                <a:cs typeface="Arial"/>
                <a:sym typeface="Arial"/>
              </a:rPr>
              <a:t>Each iteration lasts from 1 - 3 weeks</a:t>
            </a:r>
            <a:endParaRPr sz="2000" b="1" i="0" u="none" strike="noStrike" cap="non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0"/>
          <p:cNvSpPr txBox="1">
            <a:spLocks noGrp="1"/>
          </p:cNvSpPr>
          <p:nvPr>
            <p:ph type="ctr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Agile Model</a:t>
            </a:r>
            <a:endParaRPr b="1">
              <a:solidFill>
                <a:srgbClr val="3F98CC"/>
              </a:solidFill>
              <a:latin typeface="Raleway"/>
              <a:ea typeface="Raleway"/>
              <a:cs typeface="Raleway"/>
              <a:sym typeface="Raleway"/>
            </a:endParaRPr>
          </a:p>
        </p:txBody>
      </p:sp>
      <p:pic>
        <p:nvPicPr>
          <p:cNvPr id="916" name="Google Shape;916;p100"/>
          <p:cNvPicPr preferRelativeResize="0"/>
          <p:nvPr/>
        </p:nvPicPr>
        <p:blipFill rotWithShape="1">
          <a:blip r:embed="rId3">
            <a:alphaModFix/>
          </a:blip>
          <a:srcRect b="3025"/>
          <a:stretch/>
        </p:blipFill>
        <p:spPr>
          <a:xfrm>
            <a:off x="794325" y="952600"/>
            <a:ext cx="8292524" cy="35007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01"/>
          <p:cNvSpPr txBox="1">
            <a:spLocks noGrp="1"/>
          </p:cNvSpPr>
          <p:nvPr>
            <p:ph type="ctrTitle"/>
          </p:nvPr>
        </p:nvSpPr>
        <p:spPr>
          <a:xfrm>
            <a:off x="203200" y="173800"/>
            <a:ext cx="81102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Agile Vs Traditional SDLC Models</a:t>
            </a:r>
            <a:endParaRPr b="1">
              <a:solidFill>
                <a:srgbClr val="3F98CC"/>
              </a:solidFill>
              <a:latin typeface="Raleway"/>
              <a:ea typeface="Raleway"/>
              <a:cs typeface="Raleway"/>
              <a:sym typeface="Raleway"/>
            </a:endParaRPr>
          </a:p>
        </p:txBody>
      </p:sp>
      <p:pic>
        <p:nvPicPr>
          <p:cNvPr id="922" name="Google Shape;922;p101"/>
          <p:cNvPicPr preferRelativeResize="0"/>
          <p:nvPr/>
        </p:nvPicPr>
        <p:blipFill rotWithShape="1">
          <a:blip r:embed="rId3">
            <a:alphaModFix/>
          </a:blip>
          <a:srcRect/>
          <a:stretch/>
        </p:blipFill>
        <p:spPr>
          <a:xfrm>
            <a:off x="1530400" y="933775"/>
            <a:ext cx="6388003" cy="403850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102"/>
          <p:cNvSpPr txBox="1">
            <a:spLocks noGrp="1"/>
          </p:cNvSpPr>
          <p:nvPr>
            <p:ph type="ctrTitle"/>
          </p:nvPr>
        </p:nvSpPr>
        <p:spPr>
          <a:xfrm>
            <a:off x="203200" y="173800"/>
            <a:ext cx="81102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Agile Vs Traditional SDLC Models</a:t>
            </a:r>
            <a:endParaRPr b="1">
              <a:solidFill>
                <a:srgbClr val="3F98CC"/>
              </a:solidFill>
              <a:latin typeface="Raleway"/>
              <a:ea typeface="Raleway"/>
              <a:cs typeface="Raleway"/>
              <a:sym typeface="Raleway"/>
            </a:endParaRPr>
          </a:p>
        </p:txBody>
      </p:sp>
      <p:pic>
        <p:nvPicPr>
          <p:cNvPr id="928" name="Google Shape;928;p102"/>
          <p:cNvPicPr preferRelativeResize="0"/>
          <p:nvPr/>
        </p:nvPicPr>
        <p:blipFill rotWithShape="1">
          <a:blip r:embed="rId3">
            <a:alphaModFix/>
          </a:blip>
          <a:srcRect/>
          <a:stretch/>
        </p:blipFill>
        <p:spPr>
          <a:xfrm>
            <a:off x="25825" y="1046275"/>
            <a:ext cx="4838826" cy="2729975"/>
          </a:xfrm>
          <a:prstGeom prst="rect">
            <a:avLst/>
          </a:prstGeom>
          <a:noFill/>
          <a:ln>
            <a:noFill/>
          </a:ln>
        </p:spPr>
      </p:pic>
      <p:pic>
        <p:nvPicPr>
          <p:cNvPr id="929" name="Google Shape;929;p102"/>
          <p:cNvPicPr preferRelativeResize="0"/>
          <p:nvPr/>
        </p:nvPicPr>
        <p:blipFill rotWithShape="1">
          <a:blip r:embed="rId4">
            <a:alphaModFix/>
          </a:blip>
          <a:srcRect/>
          <a:stretch/>
        </p:blipFill>
        <p:spPr>
          <a:xfrm>
            <a:off x="5167225" y="1478350"/>
            <a:ext cx="3807975" cy="37413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10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95</a:t>
            </a:fld>
            <a:endParaRPr/>
          </a:p>
        </p:txBody>
      </p:sp>
      <p:sp>
        <p:nvSpPr>
          <p:cNvPr id="935" name="Google Shape;935;p103"/>
          <p:cNvSpPr txBox="1">
            <a:spLocks noGrp="1"/>
          </p:cNvSpPr>
          <p:nvPr>
            <p:ph type="ctrTitle" idx="4294967295"/>
          </p:nvPr>
        </p:nvSpPr>
        <p:spPr>
          <a:xfrm>
            <a:off x="240015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Thin"/>
              <a:buNone/>
            </a:pPr>
            <a:r>
              <a:rPr lang="tr-TR" sz="7200" b="0" i="0" u="none" strike="noStrike" cap="none">
                <a:solidFill>
                  <a:srgbClr val="741B47"/>
                </a:solidFill>
                <a:latin typeface="Raleway Thin"/>
                <a:ea typeface="Raleway Thin"/>
                <a:cs typeface="Raleway Thin"/>
                <a:sym typeface="Raleway Thin"/>
              </a:rPr>
              <a:t>THANKS!</a:t>
            </a:r>
            <a:endParaRPr sz="7200" b="0" i="0" u="none" strike="noStrike" cap="none">
              <a:solidFill>
                <a:srgbClr val="741B47"/>
              </a:solidFill>
              <a:latin typeface="Raleway Thin"/>
              <a:ea typeface="Raleway Thin"/>
              <a:cs typeface="Raleway Thin"/>
              <a:sym typeface="Raleway Thin"/>
            </a:endParaRPr>
          </a:p>
        </p:txBody>
      </p:sp>
      <p:sp>
        <p:nvSpPr>
          <p:cNvPr id="936" name="Google Shape;936;p103"/>
          <p:cNvSpPr txBox="1">
            <a:spLocks noGrp="1"/>
          </p:cNvSpPr>
          <p:nvPr>
            <p:ph type="subTitle" idx="4294967295"/>
          </p:nvPr>
        </p:nvSpPr>
        <p:spPr>
          <a:xfrm>
            <a:off x="2552550" y="21734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a:p>
            <a:pPr marL="0" marR="0" lvl="0" indent="0" algn="l" rtl="0">
              <a:lnSpc>
                <a:spcPct val="110000"/>
              </a:lnSpc>
              <a:spcBef>
                <a:spcPts val="600"/>
              </a:spcBef>
              <a:spcAft>
                <a:spcPts val="0"/>
              </a:spcAft>
              <a:buClr>
                <a:schemeClr val="dk1"/>
              </a:buClr>
              <a:buSzPts val="1100"/>
              <a:buFont typeface="Arial"/>
              <a:buNone/>
            </a:pPr>
            <a:endParaRPr sz="2000" b="0" i="0" u="none" strike="noStrike" cap="none">
              <a:solidFill>
                <a:schemeClr val="dk1"/>
              </a:solidFill>
              <a:latin typeface="Barlow Light"/>
              <a:ea typeface="Barlow Light"/>
              <a:cs typeface="Barlow Light"/>
              <a:sym typeface="Barlow Light"/>
            </a:endParaRPr>
          </a:p>
        </p:txBody>
      </p:sp>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9168</Words>
  <Application>Microsoft Office PowerPoint</Application>
  <PresentationFormat>Ekran Gösterisi (16:9)</PresentationFormat>
  <Paragraphs>1059</Paragraphs>
  <Slides>95</Slides>
  <Notes>95</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95</vt:i4>
      </vt:variant>
    </vt:vector>
  </HeadingPairs>
  <TitlesOfParts>
    <vt:vector size="105" baseType="lpstr">
      <vt:lpstr>Raleway SemiBold</vt:lpstr>
      <vt:lpstr>Proxima Nova Semibold</vt:lpstr>
      <vt:lpstr>Arial</vt:lpstr>
      <vt:lpstr>Raleway</vt:lpstr>
      <vt:lpstr>Raleway Thin</vt:lpstr>
      <vt:lpstr>Barlow</vt:lpstr>
      <vt:lpstr>Roboto</vt:lpstr>
      <vt:lpstr>Barlow Light</vt:lpstr>
      <vt:lpstr>Times New Roman</vt:lpstr>
      <vt:lpstr>Gaoler template</vt:lpstr>
      <vt:lpstr>SDLC Session - 1</vt:lpstr>
      <vt:lpstr>Software Development Life Cycle</vt:lpstr>
      <vt:lpstr>PowerPoint Sunusu</vt:lpstr>
      <vt:lpstr>BEFORE (in-class session)</vt:lpstr>
      <vt:lpstr>PowerPoint Sunusu</vt:lpstr>
      <vt:lpstr>Table of Contents</vt:lpstr>
      <vt:lpstr>What is SDLC ?</vt:lpstr>
      <vt:lpstr>What is SDLC</vt:lpstr>
      <vt:lpstr>What is SDLC</vt:lpstr>
      <vt:lpstr>What is SDLC</vt:lpstr>
      <vt:lpstr>What is SDLC</vt:lpstr>
      <vt:lpstr>What is SDLC</vt:lpstr>
      <vt:lpstr>PowerPoint Sunusu</vt:lpstr>
      <vt:lpstr>Phases of SDLC</vt:lpstr>
      <vt:lpstr>PowerPoint Sunusu</vt:lpstr>
      <vt:lpstr>What is SDLC</vt:lpstr>
      <vt:lpstr>PowerPoint Sunusu</vt:lpstr>
      <vt:lpstr>PowerPoint Sunusu</vt:lpstr>
      <vt:lpstr>PowerPoint Sunusu</vt:lpstr>
      <vt:lpstr>PowerPoint Sunusu</vt:lpstr>
      <vt:lpstr>PowerPoint Sunusu</vt:lpstr>
      <vt:lpstr>PowerPoint Sunusu</vt:lpstr>
      <vt:lpstr>Requirements Phase</vt:lpstr>
      <vt:lpstr>Requirements Phase</vt:lpstr>
      <vt:lpstr>Requirement Phase</vt:lpstr>
      <vt:lpstr>Requirement Phase</vt:lpstr>
      <vt:lpstr>Design Phase</vt:lpstr>
      <vt:lpstr>Design Phase</vt:lpstr>
      <vt:lpstr>Build/Development Phase</vt:lpstr>
      <vt:lpstr>Build/Development Phase</vt:lpstr>
      <vt:lpstr>PowerPoint Sunusu</vt:lpstr>
      <vt:lpstr>Testing Phase</vt:lpstr>
      <vt:lpstr>PowerPoint Sunusu</vt:lpstr>
      <vt:lpstr>PowerPoint Sunusu</vt:lpstr>
      <vt:lpstr>PowerPoint Sunusu</vt:lpstr>
      <vt:lpstr>PowerPoint Sunusu</vt:lpstr>
      <vt:lpstr>SDLC Models</vt:lpstr>
      <vt:lpstr>SDLC Models</vt:lpstr>
      <vt:lpstr>SDLC Models</vt:lpstr>
      <vt:lpstr>SDLC Models</vt:lpstr>
      <vt:lpstr>SDLC Models</vt:lpstr>
      <vt:lpstr>SDLC Models</vt:lpstr>
      <vt:lpstr>SDLC Models</vt:lpstr>
      <vt:lpstr>SDLC Models</vt:lpstr>
      <vt:lpstr>Waterfall Model</vt:lpstr>
      <vt:lpstr>Waterfall Model</vt:lpstr>
      <vt:lpstr>Waterfall Model</vt:lpstr>
      <vt:lpstr>Waterfall Model</vt:lpstr>
      <vt:lpstr>Waterfall Model</vt:lpstr>
      <vt:lpstr>Waterfall Model</vt:lpstr>
      <vt:lpstr>Waterfall Model</vt:lpstr>
      <vt:lpstr>Waterfall Model</vt:lpstr>
      <vt:lpstr>Waterfall Model</vt:lpstr>
      <vt:lpstr>Waterfall Model</vt:lpstr>
      <vt:lpstr>Waterfall Model</vt:lpstr>
      <vt:lpstr>Waterfall Model</vt:lpstr>
      <vt:lpstr>Waterfall Model</vt:lpstr>
      <vt:lpstr>Waterfall Model</vt:lpstr>
      <vt:lpstr>Application of the Waterfall Model</vt:lpstr>
      <vt:lpstr>Waterfall Model</vt:lpstr>
      <vt:lpstr>Waterfall Model</vt:lpstr>
      <vt:lpstr>Waterfall Model</vt:lpstr>
      <vt:lpstr>Waterfall Model</vt:lpstr>
      <vt:lpstr>Summary </vt:lpstr>
      <vt:lpstr>PowerPoint Sunusu</vt:lpstr>
      <vt:lpstr>THANKS!</vt:lpstr>
      <vt:lpstr>Iterative Model</vt:lpstr>
      <vt:lpstr>Iterative Model</vt:lpstr>
      <vt:lpstr>Iterative Model</vt:lpstr>
      <vt:lpstr>Iterative Model</vt:lpstr>
      <vt:lpstr>Iterative Model</vt:lpstr>
      <vt:lpstr>Iterative Model</vt:lpstr>
      <vt:lpstr>Iterative Model</vt:lpstr>
      <vt:lpstr>Spiral Model</vt:lpstr>
      <vt:lpstr>Spiral Model</vt:lpstr>
      <vt:lpstr>Spiral Model</vt:lpstr>
      <vt:lpstr>Spiral Model</vt:lpstr>
      <vt:lpstr>V - Model</vt:lpstr>
      <vt:lpstr>V - Model</vt:lpstr>
      <vt:lpstr>V - Model</vt:lpstr>
      <vt:lpstr>V - Model</vt:lpstr>
      <vt:lpstr>V - Model</vt:lpstr>
      <vt:lpstr>V - Model</vt:lpstr>
      <vt:lpstr>RAD Model</vt:lpstr>
      <vt:lpstr>RAD Model</vt:lpstr>
      <vt:lpstr>RAD Model</vt:lpstr>
      <vt:lpstr>RAD Model</vt:lpstr>
      <vt:lpstr>RAD Model</vt:lpstr>
      <vt:lpstr>RAD Model</vt:lpstr>
      <vt:lpstr>Agile Model</vt:lpstr>
      <vt:lpstr>Agile Model</vt:lpstr>
      <vt:lpstr>Agile Model</vt:lpstr>
      <vt:lpstr>Agile Vs Traditional SDLC Models</vt:lpstr>
      <vt:lpstr>Agile Vs Traditional SDLC Models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SDLC Session - 1</dc:title>
  <cp:lastModifiedBy>Şule Akın</cp:lastModifiedBy>
  <cp:revision>2</cp:revision>
  <dcterms:modified xsi:type="dcterms:W3CDTF">2023-10-27T13:07:15Z</dcterms:modified>
</cp:coreProperties>
</file>